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72" r:id="rId4"/>
    <p:sldId id="273" r:id="rId5"/>
    <p:sldId id="275" r:id="rId6"/>
    <p:sldId id="276" r:id="rId7"/>
    <p:sldId id="277" r:id="rId8"/>
    <p:sldId id="27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ru-RU"/>
              <a:t>Образец заголовка</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F6E0E8E6-B6EB-498A-BC29-48D81AAAA5B6}" type="datetimeFigureOut">
              <a:rPr lang="en-US" dirty="0"/>
              <a:t>10/23/2024</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F4A8B59-FD8C-464E-A2E0-D2DB42977C43}" type="datetimeFigureOut">
              <a:rPr lang="en-US" dirty="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ru-RU"/>
              <a:t>Образец заголовка</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12D0685-9E9F-46AF-8733-3458A4A5B67E}" type="datetimeFigureOut">
              <a:rPr lang="en-US" dirty="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ru-RU"/>
              <a:t>Образец заголовка</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19578A0-4252-4A4F-8A4C-4F80F1AD91FF}" type="datetimeFigureOut">
              <a:rPr lang="en-US" dirty="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ru-RU"/>
              <a:t>Образец заголовка</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DCDF071-3364-4AF2-8784-696D9E530376}" type="datetimeFigureOut">
              <a:rPr lang="en-US" dirty="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ru-RU"/>
              <a:t>Образец заголовка</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12E0C83B-2A0D-4895-8D19-F0DA28872F64}" type="datetimeFigureOut">
              <a:rPr lang="en-US" dirty="0"/>
              <a:t>10/23/2024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ru-RU"/>
              <a:t>Образец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5E32ACF0-C7E7-4CC8-840E-A2809FB4BDF6}" type="datetimeFigureOut">
              <a:rPr lang="en-US" dirty="0"/>
              <a:t>10/23/2024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B1B64FF-53E9-4519-AFEB-B5EAE0A6C098}" type="datetimeFigureOut">
              <a:rPr lang="en-US" dirty="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3D0605F-0999-49B8-97E8-A9F5FE66FD89}" type="datetimeFigureOut">
              <a:rPr lang="en-US" dirty="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D041493-8214-4CD3-9E66-4A7CE0239274}" type="datetimeFigureOut">
              <a:rPr lang="en-US" dirty="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ru-RU"/>
              <a:t>Образец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D45397E-FD2D-4D0A-B33C-2E5AEFAED143}" type="datetimeFigureOut">
              <a:rPr lang="en-US" dirty="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E15092E-80DC-4992-A0D4-E74F7FC3042B}" type="datetimeFigureOut">
              <a:rPr lang="en-US" dirty="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685802" y="2861733"/>
            <a:ext cx="5088712" cy="2512852"/>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5993969" y="2861733"/>
            <a:ext cx="5088713" cy="2512852"/>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569A4C6-EA06-4AF0-A839-1839C57399A0}" type="datetimeFigureOut">
              <a:rPr lang="en-US" dirty="0"/>
              <a:t>10/23/2024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BF0C016-2580-485A-AC4B-4452BC379743}" type="datetimeFigureOut">
              <a:rPr lang="en-US" dirty="0"/>
              <a:t>10/23/2024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0C8E6-7044-439E-9AE7-82A0C81AB0F0}" type="datetimeFigureOut">
              <a:rPr lang="en-US" dirty="0"/>
              <a:t>10/23/2024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ru-RU"/>
              <a:t>Образец заголовка</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E95F70E-5DFF-42EC-93B3-07D70D7ED1BD}" type="datetimeFigureOut">
              <a:rPr lang="en-US" dirty="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64520B5-A0C9-4D15-A71B-70A075D52D64}" type="datetimeFigureOut">
              <a:rPr lang="en-US" dirty="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61EAF71F-1A43-41B7-B605-0710A83174B7}" type="datetimeFigureOut">
              <a:rPr lang="en-US" dirty="0"/>
              <a:t>10/23/2024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8EA31B-B4A5-4280-6B32-C6AF935E56FA}"/>
              </a:ext>
            </a:extLst>
          </p:cNvPr>
          <p:cNvSpPr>
            <a:spLocks noGrp="1"/>
          </p:cNvSpPr>
          <p:nvPr>
            <p:ph type="ctrTitle"/>
          </p:nvPr>
        </p:nvSpPr>
        <p:spPr>
          <a:xfrm rot="21420000">
            <a:off x="868069" y="191849"/>
            <a:ext cx="9755187" cy="2825375"/>
          </a:xfrm>
        </p:spPr>
        <p:txBody>
          <a:bodyPr/>
          <a:lstStyle/>
          <a:p>
            <a:r>
              <a:rPr lang="ru-RU" dirty="0"/>
              <a:t>НАСТАВНИК ГОДА -2024</a:t>
            </a:r>
          </a:p>
        </p:txBody>
      </p:sp>
      <p:sp>
        <p:nvSpPr>
          <p:cNvPr id="3" name="Подзаголовок 2">
            <a:extLst>
              <a:ext uri="{FF2B5EF4-FFF2-40B4-BE49-F238E27FC236}">
                <a16:creationId xmlns:a16="http://schemas.microsoft.com/office/drawing/2014/main" id="{45CAB4C4-A4B0-4195-B57C-B5E8934D736E}"/>
              </a:ext>
            </a:extLst>
          </p:cNvPr>
          <p:cNvSpPr>
            <a:spLocks noGrp="1"/>
          </p:cNvSpPr>
          <p:nvPr>
            <p:ph type="subTitle" idx="1"/>
          </p:nvPr>
        </p:nvSpPr>
        <p:spPr>
          <a:xfrm rot="21420000">
            <a:off x="961688" y="2688939"/>
            <a:ext cx="9755187" cy="1367163"/>
          </a:xfrm>
        </p:spPr>
        <p:txBody>
          <a:bodyPr/>
          <a:lstStyle/>
          <a:p>
            <a:r>
              <a:rPr lang="ru-RU" dirty="0"/>
              <a:t>МБОУ «Школа № 75»</a:t>
            </a:r>
          </a:p>
          <a:p>
            <a:r>
              <a:rPr lang="ru-RU" dirty="0"/>
              <a:t>Наставник  Костина Т.Н.</a:t>
            </a:r>
          </a:p>
          <a:p>
            <a:r>
              <a:rPr lang="ru-RU" dirty="0"/>
              <a:t>Молодой педагог  Медникова Е.О.</a:t>
            </a:r>
          </a:p>
        </p:txBody>
      </p:sp>
      <p:sp>
        <p:nvSpPr>
          <p:cNvPr id="5" name="TextBox 4">
            <a:extLst>
              <a:ext uri="{FF2B5EF4-FFF2-40B4-BE49-F238E27FC236}">
                <a16:creationId xmlns:a16="http://schemas.microsoft.com/office/drawing/2014/main" id="{DC247FA5-6226-370E-0451-CA0860B4E1EC}"/>
              </a:ext>
            </a:extLst>
          </p:cNvPr>
          <p:cNvSpPr txBox="1"/>
          <p:nvPr/>
        </p:nvSpPr>
        <p:spPr>
          <a:xfrm rot="21422831">
            <a:off x="672124" y="2470264"/>
            <a:ext cx="5994400" cy="646331"/>
          </a:xfrm>
          <a:prstGeom prst="rect">
            <a:avLst/>
          </a:prstGeom>
          <a:noFill/>
        </p:spPr>
        <p:txBody>
          <a:bodyPr wrap="square">
            <a:spAutoFit/>
          </a:bodyPr>
          <a:lstStyle/>
          <a:p>
            <a:r>
              <a:rPr lang="ru-RU" dirty="0">
                <a:solidFill>
                  <a:srgbClr val="C00000"/>
                </a:solidFill>
              </a:rPr>
              <a:t>«Наставничество как эффективный метод профессионального становления личности педагога»</a:t>
            </a:r>
          </a:p>
        </p:txBody>
      </p:sp>
      <p:pic>
        <p:nvPicPr>
          <p:cNvPr id="6" name="Рисунок 5">
            <a:extLst>
              <a:ext uri="{FF2B5EF4-FFF2-40B4-BE49-F238E27FC236}">
                <a16:creationId xmlns:a16="http://schemas.microsoft.com/office/drawing/2014/main" id="{0EA6238C-B578-F519-8B17-01B0E91F48F7}"/>
              </a:ext>
            </a:extLst>
          </p:cNvPr>
          <p:cNvPicPr>
            <a:picLocks noChangeAspect="1"/>
          </p:cNvPicPr>
          <p:nvPr/>
        </p:nvPicPr>
        <p:blipFill>
          <a:blip r:embed="rId2"/>
          <a:stretch>
            <a:fillRect/>
          </a:stretch>
        </p:blipFill>
        <p:spPr>
          <a:xfrm>
            <a:off x="0" y="3372520"/>
            <a:ext cx="2303493" cy="2976143"/>
          </a:xfrm>
          <a:prstGeom prst="rect">
            <a:avLst/>
          </a:prstGeom>
        </p:spPr>
      </p:pic>
    </p:spTree>
    <p:extLst>
      <p:ext uri="{BB962C8B-B14F-4D97-AF65-F5344CB8AC3E}">
        <p14:creationId xmlns:p14="http://schemas.microsoft.com/office/powerpoint/2010/main" val="187770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987DF34-A7CD-9C4B-4C87-612A910A0997}"/>
              </a:ext>
            </a:extLst>
          </p:cNvPr>
          <p:cNvSpPr txBox="1"/>
          <p:nvPr/>
        </p:nvSpPr>
        <p:spPr>
          <a:xfrm>
            <a:off x="3262923" y="4364576"/>
            <a:ext cx="6135076" cy="307777"/>
          </a:xfrm>
          <a:prstGeom prst="rect">
            <a:avLst/>
          </a:prstGeom>
          <a:noFill/>
        </p:spPr>
        <p:txBody>
          <a:bodyPr wrap="square">
            <a:spAutoFit/>
          </a:bodyPr>
          <a:lstStyle/>
          <a:p>
            <a:r>
              <a:rPr kumimoji="0" lang="ru-RU" sz="1400" b="0" i="0" u="none" strike="noStrike" kern="1200" cap="all" spc="0" normalizeH="0" baseline="0" noProof="0" dirty="0">
                <a:ln>
                  <a:noFill/>
                </a:ln>
                <a:solidFill>
                  <a:srgbClr val="8FA751"/>
                </a:solidFill>
                <a:effectLst/>
                <a:uLnTx/>
                <a:uFillTx/>
                <a:latin typeface="Impact" panose="020B0806030902050204"/>
                <a:ea typeface="+mj-ea"/>
                <a:cs typeface="+mj-cs"/>
              </a:rPr>
              <a:t>                       </a:t>
            </a:r>
            <a:endParaRPr lang="ru-RU" dirty="0"/>
          </a:p>
        </p:txBody>
      </p:sp>
      <p:sp>
        <p:nvSpPr>
          <p:cNvPr id="6" name="TextBox 5">
            <a:extLst>
              <a:ext uri="{FF2B5EF4-FFF2-40B4-BE49-F238E27FC236}">
                <a16:creationId xmlns:a16="http://schemas.microsoft.com/office/drawing/2014/main" id="{28793FD8-529B-BCF4-DED2-2421D8811F3F}"/>
              </a:ext>
            </a:extLst>
          </p:cNvPr>
          <p:cNvSpPr txBox="1"/>
          <p:nvPr/>
        </p:nvSpPr>
        <p:spPr>
          <a:xfrm>
            <a:off x="550983" y="191682"/>
            <a:ext cx="9523047" cy="461665"/>
          </a:xfrm>
          <a:prstGeom prst="rect">
            <a:avLst/>
          </a:prstGeom>
          <a:noFill/>
        </p:spPr>
        <p:txBody>
          <a:bodyPr wrap="square">
            <a:spAutoFit/>
          </a:bodyPr>
          <a:lstStyle/>
          <a:p>
            <a:r>
              <a:rPr lang="ru-RU" sz="2400" dirty="0">
                <a:solidFill>
                  <a:srgbClr val="00B050"/>
                </a:solidFill>
              </a:rPr>
              <a:t>Создание ситуации успеха в учебно-воспитательном процессе НОО</a:t>
            </a:r>
          </a:p>
        </p:txBody>
      </p:sp>
      <p:pic>
        <p:nvPicPr>
          <p:cNvPr id="9" name="Рисунок 8">
            <a:extLst>
              <a:ext uri="{FF2B5EF4-FFF2-40B4-BE49-F238E27FC236}">
                <a16:creationId xmlns:a16="http://schemas.microsoft.com/office/drawing/2014/main" id="{DE0C07AC-EDC2-C56B-11EC-54119018BB1A}"/>
              </a:ext>
            </a:extLst>
          </p:cNvPr>
          <p:cNvPicPr>
            <a:picLocks noChangeAspect="1"/>
          </p:cNvPicPr>
          <p:nvPr/>
        </p:nvPicPr>
        <p:blipFill>
          <a:blip r:embed="rId2"/>
          <a:stretch>
            <a:fillRect/>
          </a:stretch>
        </p:blipFill>
        <p:spPr>
          <a:xfrm>
            <a:off x="78153" y="1022679"/>
            <a:ext cx="6939511" cy="4613690"/>
          </a:xfrm>
          <a:prstGeom prst="rect">
            <a:avLst/>
          </a:prstGeom>
        </p:spPr>
      </p:pic>
      <p:sp>
        <p:nvSpPr>
          <p:cNvPr id="11" name="TextBox 10">
            <a:extLst>
              <a:ext uri="{FF2B5EF4-FFF2-40B4-BE49-F238E27FC236}">
                <a16:creationId xmlns:a16="http://schemas.microsoft.com/office/drawing/2014/main" id="{DB0ED3E0-6919-1707-167F-48A5B4F24C38}"/>
              </a:ext>
            </a:extLst>
          </p:cNvPr>
          <p:cNvSpPr txBox="1"/>
          <p:nvPr/>
        </p:nvSpPr>
        <p:spPr>
          <a:xfrm>
            <a:off x="7092460" y="939302"/>
            <a:ext cx="4611077" cy="2954655"/>
          </a:xfrm>
          <a:prstGeom prst="rect">
            <a:avLst/>
          </a:prstGeom>
          <a:noFill/>
        </p:spPr>
        <p:txBody>
          <a:bodyPr wrap="square">
            <a:spAutoFit/>
          </a:bodyPr>
          <a:lstStyle/>
          <a:p>
            <a:r>
              <a:rPr lang="ru-RU" dirty="0">
                <a:solidFill>
                  <a:srgbClr val="00B050"/>
                </a:solidFill>
              </a:rPr>
              <a:t>Создать такие условия, </a:t>
            </a:r>
          </a:p>
          <a:p>
            <a:r>
              <a:rPr lang="ru-RU" dirty="0">
                <a:solidFill>
                  <a:srgbClr val="00B050"/>
                </a:solidFill>
              </a:rPr>
              <a:t>которые обеспечат ребенку успех в учебе, </a:t>
            </a:r>
          </a:p>
          <a:p>
            <a:r>
              <a:rPr lang="ru-RU" dirty="0">
                <a:solidFill>
                  <a:srgbClr val="00B050"/>
                </a:solidFill>
              </a:rPr>
              <a:t>чувство радости от того, ЧТО</a:t>
            </a:r>
          </a:p>
          <a:p>
            <a:endParaRPr lang="ru-RU" dirty="0"/>
          </a:p>
          <a:p>
            <a:r>
              <a:rPr lang="ru-RU" sz="3200" dirty="0"/>
              <a:t>      </a:t>
            </a:r>
            <a:r>
              <a:rPr lang="ru-RU" sz="3200" dirty="0">
                <a:solidFill>
                  <a:srgbClr val="FF0000"/>
                </a:solidFill>
              </a:rPr>
              <a:t>«я знаю», </a:t>
            </a:r>
          </a:p>
          <a:p>
            <a:r>
              <a:rPr lang="ru-RU" sz="3200" dirty="0">
                <a:solidFill>
                  <a:srgbClr val="FF0000"/>
                </a:solidFill>
              </a:rPr>
              <a:t>                 «я умею», </a:t>
            </a:r>
          </a:p>
          <a:p>
            <a:r>
              <a:rPr lang="ru-RU" sz="3200" dirty="0">
                <a:solidFill>
                  <a:srgbClr val="FF0000"/>
                </a:solidFill>
              </a:rPr>
              <a:t>                           «я могу»!</a:t>
            </a:r>
          </a:p>
          <a:p>
            <a:endParaRPr lang="ru-RU" dirty="0">
              <a:solidFill>
                <a:srgbClr val="FF0000"/>
              </a:solidFill>
            </a:endParaRPr>
          </a:p>
        </p:txBody>
      </p:sp>
      <p:pic>
        <p:nvPicPr>
          <p:cNvPr id="12" name="Рисунок 11">
            <a:extLst>
              <a:ext uri="{FF2B5EF4-FFF2-40B4-BE49-F238E27FC236}">
                <a16:creationId xmlns:a16="http://schemas.microsoft.com/office/drawing/2014/main" id="{80E45DD1-F17F-5555-5849-EFAEDC4C72A5}"/>
              </a:ext>
            </a:extLst>
          </p:cNvPr>
          <p:cNvPicPr>
            <a:picLocks noChangeAspect="1"/>
          </p:cNvPicPr>
          <p:nvPr/>
        </p:nvPicPr>
        <p:blipFill>
          <a:blip r:embed="rId3"/>
          <a:stretch>
            <a:fillRect/>
          </a:stretch>
        </p:blipFill>
        <p:spPr>
          <a:xfrm>
            <a:off x="7756767" y="3675183"/>
            <a:ext cx="3282462" cy="1846385"/>
          </a:xfrm>
          <a:prstGeom prst="rect">
            <a:avLst/>
          </a:prstGeom>
        </p:spPr>
      </p:pic>
    </p:spTree>
    <p:extLst>
      <p:ext uri="{BB962C8B-B14F-4D97-AF65-F5344CB8AC3E}">
        <p14:creationId xmlns:p14="http://schemas.microsoft.com/office/powerpoint/2010/main" val="749837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D918131-15E0-406A-1251-64AE4EE8A471}"/>
              </a:ext>
            </a:extLst>
          </p:cNvPr>
          <p:cNvSpPr txBox="1"/>
          <p:nvPr/>
        </p:nvSpPr>
        <p:spPr>
          <a:xfrm>
            <a:off x="984738" y="1414585"/>
            <a:ext cx="9894277" cy="2862322"/>
          </a:xfrm>
          <a:prstGeom prst="rect">
            <a:avLst/>
          </a:prstGeom>
          <a:noFill/>
        </p:spPr>
        <p:txBody>
          <a:bodyPr wrap="square">
            <a:spAutoFit/>
          </a:bodyPr>
          <a:lstStyle/>
          <a:p>
            <a:r>
              <a:rPr lang="ru-RU" sz="3600" dirty="0">
                <a:solidFill>
                  <a:srgbClr val="92D050"/>
                </a:solidFill>
              </a:rPr>
              <a:t>«Эмоциональное поглаживание»  </a:t>
            </a:r>
            <a:r>
              <a:rPr lang="ru-RU" sz="2400" dirty="0">
                <a:solidFill>
                  <a:srgbClr val="92D050"/>
                </a:solidFill>
              </a:rPr>
              <a:t>— </a:t>
            </a:r>
          </a:p>
          <a:p>
            <a:r>
              <a:rPr lang="ru-RU" sz="2400" dirty="0">
                <a:solidFill>
                  <a:srgbClr val="92D050"/>
                </a:solidFill>
              </a:rPr>
              <a:t>это приём, который подразумевает подбадривание,  поддерживающее отношение педагога к обучающемуся в процессе выполнения какого-либо задания. </a:t>
            </a:r>
          </a:p>
          <a:p>
            <a:endParaRPr lang="ru-RU" sz="2400" dirty="0">
              <a:solidFill>
                <a:srgbClr val="92D050"/>
              </a:solidFill>
            </a:endParaRPr>
          </a:p>
          <a:p>
            <a:r>
              <a:rPr lang="ru-RU" sz="2400" dirty="0">
                <a:solidFill>
                  <a:srgbClr val="92D050"/>
                </a:solidFill>
              </a:rPr>
              <a:t>Примеры эмоционального поглаживания: «молодец», «у тебя всё получится», «я не сомневаюсь в успешном результате». </a:t>
            </a:r>
          </a:p>
        </p:txBody>
      </p:sp>
    </p:spTree>
    <p:extLst>
      <p:ext uri="{BB962C8B-B14F-4D97-AF65-F5344CB8AC3E}">
        <p14:creationId xmlns:p14="http://schemas.microsoft.com/office/powerpoint/2010/main" val="1194507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0365C9-5E2D-BEAF-B19F-B5686165E266}"/>
              </a:ext>
            </a:extLst>
          </p:cNvPr>
          <p:cNvSpPr txBox="1"/>
          <p:nvPr/>
        </p:nvSpPr>
        <p:spPr>
          <a:xfrm>
            <a:off x="1383323" y="1268607"/>
            <a:ext cx="8612554" cy="3231654"/>
          </a:xfrm>
          <a:prstGeom prst="rect">
            <a:avLst/>
          </a:prstGeom>
          <a:noFill/>
        </p:spPr>
        <p:txBody>
          <a:bodyPr wrap="square">
            <a:spAutoFit/>
          </a:bodyPr>
          <a:lstStyle/>
          <a:p>
            <a:r>
              <a:rPr lang="ru-RU" sz="3600" dirty="0">
                <a:solidFill>
                  <a:srgbClr val="92D050"/>
                </a:solidFill>
              </a:rPr>
              <a:t>Высокая оценка детали  </a:t>
            </a:r>
            <a:r>
              <a:rPr lang="ru-RU" dirty="0">
                <a:solidFill>
                  <a:srgbClr val="92D050"/>
                </a:solidFill>
              </a:rPr>
              <a:t>— </a:t>
            </a:r>
            <a:r>
              <a:rPr lang="ru-RU" sz="2400" dirty="0">
                <a:solidFill>
                  <a:srgbClr val="92D050"/>
                </a:solidFill>
              </a:rPr>
              <a:t>это приём, который помогает эмоционально пережить успех не результата в целом, а какой-то его отдельной детали. 14</a:t>
            </a:r>
          </a:p>
          <a:p>
            <a:endParaRPr lang="ru-RU" sz="2400" dirty="0">
              <a:solidFill>
                <a:srgbClr val="92D050"/>
              </a:solidFill>
            </a:endParaRPr>
          </a:p>
          <a:p>
            <a:r>
              <a:rPr lang="ru-RU" sz="2400" dirty="0">
                <a:solidFill>
                  <a:srgbClr val="92D050"/>
                </a:solidFill>
              </a:rPr>
              <a:t>Примеры фраз, используемых для высокой оценки детали: «Тебе особенно удалось то объяснение…», «Больше всего мне в твоей работе понравилось…» или «Наивысшей похвалы заслуживает эта часть твоей работы…»</a:t>
            </a:r>
          </a:p>
        </p:txBody>
      </p:sp>
    </p:spTree>
    <p:extLst>
      <p:ext uri="{BB962C8B-B14F-4D97-AF65-F5344CB8AC3E}">
        <p14:creationId xmlns:p14="http://schemas.microsoft.com/office/powerpoint/2010/main" val="3569226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B9E532-3B46-0350-E5CA-ADED5C948B40}"/>
              </a:ext>
            </a:extLst>
          </p:cNvPr>
          <p:cNvSpPr txBox="1"/>
          <p:nvPr/>
        </p:nvSpPr>
        <p:spPr>
          <a:xfrm>
            <a:off x="570523" y="923164"/>
            <a:ext cx="9870831" cy="2862322"/>
          </a:xfrm>
          <a:prstGeom prst="rect">
            <a:avLst/>
          </a:prstGeom>
          <a:noFill/>
        </p:spPr>
        <p:txBody>
          <a:bodyPr wrap="square">
            <a:spAutoFit/>
          </a:bodyPr>
          <a:lstStyle/>
          <a:p>
            <a:r>
              <a:rPr lang="ru-RU" sz="3600" dirty="0">
                <a:solidFill>
                  <a:srgbClr val="92D050"/>
                </a:solidFill>
              </a:rPr>
              <a:t>«У </a:t>
            </a:r>
            <a:r>
              <a:rPr lang="ru-RU" sz="3600" dirty="0" err="1">
                <a:solidFill>
                  <a:srgbClr val="92D050"/>
                </a:solidFill>
              </a:rPr>
              <a:t>мышлиная</a:t>
            </a:r>
            <a:r>
              <a:rPr lang="ru-RU" sz="3600" dirty="0">
                <a:solidFill>
                  <a:srgbClr val="92D050"/>
                </a:solidFill>
              </a:rPr>
              <a:t> </a:t>
            </a:r>
            <a:r>
              <a:rPr lang="ru-RU" sz="3600" dirty="0" err="1">
                <a:solidFill>
                  <a:srgbClr val="92D050"/>
                </a:solidFill>
              </a:rPr>
              <a:t>ашыпка</a:t>
            </a:r>
            <a:r>
              <a:rPr lang="ru-RU" sz="3600" dirty="0">
                <a:solidFill>
                  <a:srgbClr val="92D050"/>
                </a:solidFill>
              </a:rPr>
              <a:t>» - (Умышленная ошибка)</a:t>
            </a:r>
            <a:endParaRPr lang="ru-RU" dirty="0">
              <a:solidFill>
                <a:srgbClr val="92D050"/>
              </a:solidFill>
            </a:endParaRPr>
          </a:p>
          <a:p>
            <a:r>
              <a:rPr lang="ru-RU" sz="2400" dirty="0">
                <a:solidFill>
                  <a:srgbClr val="92D050"/>
                </a:solidFill>
              </a:rPr>
              <a:t>предполагает предоставление ученику возможности обнаружить ошибку у самого учителя. </a:t>
            </a:r>
          </a:p>
          <a:p>
            <a:endParaRPr lang="ru-RU" sz="2400" dirty="0">
              <a:solidFill>
                <a:srgbClr val="92D050"/>
              </a:solidFill>
            </a:endParaRPr>
          </a:p>
          <a:p>
            <a:r>
              <a:rPr lang="ru-RU" sz="2400" dirty="0">
                <a:solidFill>
                  <a:srgbClr val="92D050"/>
                </a:solidFill>
              </a:rPr>
              <a:t>Этот приём можно применять с учётом возраста и только на известном учащимся материале, который используется в доказательстве в качестве опорного знания. </a:t>
            </a:r>
          </a:p>
        </p:txBody>
      </p:sp>
    </p:spTree>
    <p:extLst>
      <p:ext uri="{BB962C8B-B14F-4D97-AF65-F5344CB8AC3E}">
        <p14:creationId xmlns:p14="http://schemas.microsoft.com/office/powerpoint/2010/main" val="454479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672F9D-74AC-B4D8-FD15-F073659DC6C2}"/>
              </a:ext>
            </a:extLst>
          </p:cNvPr>
          <p:cNvSpPr txBox="1"/>
          <p:nvPr/>
        </p:nvSpPr>
        <p:spPr>
          <a:xfrm>
            <a:off x="765908" y="1065795"/>
            <a:ext cx="9769230" cy="3231654"/>
          </a:xfrm>
          <a:prstGeom prst="rect">
            <a:avLst/>
          </a:prstGeom>
          <a:noFill/>
        </p:spPr>
        <p:txBody>
          <a:bodyPr wrap="square">
            <a:spAutoFit/>
          </a:bodyPr>
          <a:lstStyle/>
          <a:p>
            <a:r>
              <a:rPr lang="ru-RU" sz="3600" dirty="0" err="1">
                <a:solidFill>
                  <a:srgbClr val="92D050"/>
                </a:solidFill>
              </a:rPr>
              <a:t>Нейрогимнастика</a:t>
            </a:r>
            <a:r>
              <a:rPr lang="ru-RU" dirty="0">
                <a:solidFill>
                  <a:srgbClr val="92D050"/>
                </a:solidFill>
              </a:rPr>
              <a:t> — </a:t>
            </a:r>
            <a:r>
              <a:rPr lang="ru-RU" sz="2400" dirty="0">
                <a:solidFill>
                  <a:srgbClr val="92D050"/>
                </a:solidFill>
              </a:rPr>
              <a:t>это комплекс упражнений, направленный на активизацию естественных механизмов работы мозга через выполнение физических движений. Выполняя эти упражнения, ребенок развивает сенсорную и пространственную ориентировку, у него формируется произвольное внимание, функция самоконтроля, развивается зрительно-моторная координация, согласованность, точность, плавность движений обеих рук. А так же активируется развитие речи.</a:t>
            </a:r>
          </a:p>
        </p:txBody>
      </p:sp>
    </p:spTree>
    <p:extLst>
      <p:ext uri="{BB962C8B-B14F-4D97-AF65-F5344CB8AC3E}">
        <p14:creationId xmlns:p14="http://schemas.microsoft.com/office/powerpoint/2010/main" val="466870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2DD8F7-CB23-64F3-1C3C-8D21E7F85B58}"/>
              </a:ext>
            </a:extLst>
          </p:cNvPr>
          <p:cNvSpPr txBox="1"/>
          <p:nvPr/>
        </p:nvSpPr>
        <p:spPr>
          <a:xfrm>
            <a:off x="742461" y="517436"/>
            <a:ext cx="9808307" cy="461665"/>
          </a:xfrm>
          <a:prstGeom prst="rect">
            <a:avLst/>
          </a:prstGeom>
          <a:noFill/>
        </p:spPr>
        <p:txBody>
          <a:bodyPr wrap="square">
            <a:spAutoFit/>
          </a:bodyPr>
          <a:lstStyle/>
          <a:p>
            <a:r>
              <a:rPr lang="ru-RU" sz="2400" dirty="0">
                <a:solidFill>
                  <a:srgbClr val="92D050"/>
                </a:solidFill>
              </a:rPr>
              <a:t>                Ситуация успеха – это длительный и кропотливый процесс. </a:t>
            </a:r>
          </a:p>
        </p:txBody>
      </p:sp>
      <p:sp>
        <p:nvSpPr>
          <p:cNvPr id="5" name="TextBox 4">
            <a:extLst>
              <a:ext uri="{FF2B5EF4-FFF2-40B4-BE49-F238E27FC236}">
                <a16:creationId xmlns:a16="http://schemas.microsoft.com/office/drawing/2014/main" id="{401072DD-CDC5-98DA-0B18-3FC31D418D07}"/>
              </a:ext>
            </a:extLst>
          </p:cNvPr>
          <p:cNvSpPr txBox="1"/>
          <p:nvPr/>
        </p:nvSpPr>
        <p:spPr>
          <a:xfrm>
            <a:off x="1328614" y="1717544"/>
            <a:ext cx="8901723" cy="2308324"/>
          </a:xfrm>
          <a:prstGeom prst="rect">
            <a:avLst/>
          </a:prstGeom>
          <a:noFill/>
        </p:spPr>
        <p:txBody>
          <a:bodyPr wrap="square">
            <a:spAutoFit/>
          </a:bodyPr>
          <a:lstStyle/>
          <a:p>
            <a:r>
              <a:rPr lang="ru-RU" sz="2400" dirty="0">
                <a:solidFill>
                  <a:srgbClr val="FF0000"/>
                </a:solidFill>
              </a:rPr>
              <a:t>«Ребенок должен быть убежден, что успехом он обязан, прежде всего, самому себе. Помощь учителя, какой бы эффективной она ни была, все равно должна быть скрытой. Стоит ребенку почувствовать, что открытие сделано с помощью подачи учителя ... Радость успеха может померкнуть».</a:t>
            </a:r>
          </a:p>
          <a:p>
            <a:r>
              <a:rPr lang="ru-RU" sz="2400" dirty="0">
                <a:solidFill>
                  <a:srgbClr val="FF0000"/>
                </a:solidFill>
              </a:rPr>
              <a:t> В. А. Сухомлинский </a:t>
            </a:r>
          </a:p>
        </p:txBody>
      </p:sp>
    </p:spTree>
    <p:extLst>
      <p:ext uri="{BB962C8B-B14F-4D97-AF65-F5344CB8AC3E}">
        <p14:creationId xmlns:p14="http://schemas.microsoft.com/office/powerpoint/2010/main" val="1426585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90B869-06D8-A029-24B3-0DA0826903F2}"/>
              </a:ext>
            </a:extLst>
          </p:cNvPr>
          <p:cNvSpPr txBox="1"/>
          <p:nvPr/>
        </p:nvSpPr>
        <p:spPr>
          <a:xfrm>
            <a:off x="530957" y="200466"/>
            <a:ext cx="6135076" cy="830997"/>
          </a:xfrm>
          <a:prstGeom prst="rect">
            <a:avLst/>
          </a:prstGeom>
          <a:noFill/>
        </p:spPr>
        <p:txBody>
          <a:bodyPr wrap="square">
            <a:spAutoFit/>
          </a:bodyPr>
          <a:lstStyle/>
          <a:p>
            <a:r>
              <a:rPr lang="ru-RU" sz="2400" dirty="0">
                <a:solidFill>
                  <a:srgbClr val="00B050"/>
                </a:solidFill>
              </a:rPr>
              <a:t>РЕФЛЕКСИЯ</a:t>
            </a:r>
          </a:p>
          <a:p>
            <a:r>
              <a:rPr lang="ru-RU" sz="2400" dirty="0">
                <a:solidFill>
                  <a:srgbClr val="00B050"/>
                </a:solidFill>
              </a:rPr>
              <a:t>"Кораблик"</a:t>
            </a:r>
          </a:p>
        </p:txBody>
      </p:sp>
      <p:pic>
        <p:nvPicPr>
          <p:cNvPr id="5" name="Рисунок 4">
            <a:extLst>
              <a:ext uri="{FF2B5EF4-FFF2-40B4-BE49-F238E27FC236}">
                <a16:creationId xmlns:a16="http://schemas.microsoft.com/office/drawing/2014/main" id="{5CD63E30-DA74-7983-A57F-E1E1BA3BEB06}"/>
              </a:ext>
            </a:extLst>
          </p:cNvPr>
          <p:cNvPicPr>
            <a:picLocks noChangeAspect="1"/>
          </p:cNvPicPr>
          <p:nvPr/>
        </p:nvPicPr>
        <p:blipFill>
          <a:blip r:embed="rId2"/>
          <a:stretch>
            <a:fillRect/>
          </a:stretch>
        </p:blipFill>
        <p:spPr>
          <a:xfrm>
            <a:off x="70339" y="919768"/>
            <a:ext cx="3986334" cy="2657556"/>
          </a:xfrm>
          <a:prstGeom prst="rect">
            <a:avLst/>
          </a:prstGeom>
        </p:spPr>
      </p:pic>
      <p:sp>
        <p:nvSpPr>
          <p:cNvPr id="7" name="TextBox 6">
            <a:extLst>
              <a:ext uri="{FF2B5EF4-FFF2-40B4-BE49-F238E27FC236}">
                <a16:creationId xmlns:a16="http://schemas.microsoft.com/office/drawing/2014/main" id="{CFA6EFD4-FEF8-5FF0-3A28-372AC3A550BB}"/>
              </a:ext>
            </a:extLst>
          </p:cNvPr>
          <p:cNvSpPr txBox="1"/>
          <p:nvPr/>
        </p:nvSpPr>
        <p:spPr>
          <a:xfrm>
            <a:off x="4458677" y="1031463"/>
            <a:ext cx="6135076" cy="1477328"/>
          </a:xfrm>
          <a:prstGeom prst="rect">
            <a:avLst/>
          </a:prstGeom>
          <a:noFill/>
        </p:spPr>
        <p:txBody>
          <a:bodyPr wrap="square">
            <a:spAutoFit/>
          </a:bodyPr>
          <a:lstStyle/>
          <a:p>
            <a:r>
              <a:rPr lang="ru-RU" dirty="0">
                <a:solidFill>
                  <a:srgbClr val="FF0000"/>
                </a:solidFill>
              </a:rPr>
              <a:t>Если мероприятие </a:t>
            </a:r>
          </a:p>
          <a:p>
            <a:r>
              <a:rPr lang="ru-RU" dirty="0">
                <a:solidFill>
                  <a:srgbClr val="FFC000"/>
                </a:solidFill>
              </a:rPr>
              <a:t>понравилось – жёлтый –цвет солнца и тепла,</a:t>
            </a:r>
          </a:p>
          <a:p>
            <a:r>
              <a:rPr lang="ru-RU" dirty="0">
                <a:solidFill>
                  <a:srgbClr val="00B050"/>
                </a:solidFill>
              </a:rPr>
              <a:t>если на душе «тоска зеленая» - зеленый парус, </a:t>
            </a:r>
          </a:p>
          <a:p>
            <a:r>
              <a:rPr lang="ru-RU" dirty="0">
                <a:solidFill>
                  <a:srgbClr val="FFFFFF"/>
                </a:solidFill>
              </a:rPr>
              <a:t>если мероприятие никак не тронуло – белый – новых знаний не добавилось.</a:t>
            </a:r>
          </a:p>
        </p:txBody>
      </p:sp>
      <p:pic>
        <p:nvPicPr>
          <p:cNvPr id="8" name="Рисунок 7">
            <a:extLst>
              <a:ext uri="{FF2B5EF4-FFF2-40B4-BE49-F238E27FC236}">
                <a16:creationId xmlns:a16="http://schemas.microsoft.com/office/drawing/2014/main" id="{CBE607BE-9577-A9EB-56D3-EFB0CB8DE4ED}"/>
              </a:ext>
            </a:extLst>
          </p:cNvPr>
          <p:cNvPicPr>
            <a:picLocks noChangeAspect="1"/>
          </p:cNvPicPr>
          <p:nvPr/>
        </p:nvPicPr>
        <p:blipFill>
          <a:blip r:embed="rId3"/>
          <a:stretch>
            <a:fillRect/>
          </a:stretch>
        </p:blipFill>
        <p:spPr>
          <a:xfrm>
            <a:off x="3871549" y="2488926"/>
            <a:ext cx="3986334" cy="2657556"/>
          </a:xfrm>
          <a:prstGeom prst="rect">
            <a:avLst/>
          </a:prstGeom>
        </p:spPr>
      </p:pic>
      <p:pic>
        <p:nvPicPr>
          <p:cNvPr id="9" name="Рисунок 8">
            <a:extLst>
              <a:ext uri="{FF2B5EF4-FFF2-40B4-BE49-F238E27FC236}">
                <a16:creationId xmlns:a16="http://schemas.microsoft.com/office/drawing/2014/main" id="{69549B3E-FD6B-217D-CE5B-191B4174FD61}"/>
              </a:ext>
            </a:extLst>
          </p:cNvPr>
          <p:cNvPicPr>
            <a:picLocks noChangeAspect="1"/>
          </p:cNvPicPr>
          <p:nvPr/>
        </p:nvPicPr>
        <p:blipFill>
          <a:blip r:embed="rId4"/>
          <a:stretch>
            <a:fillRect/>
          </a:stretch>
        </p:blipFill>
        <p:spPr>
          <a:xfrm>
            <a:off x="7719862" y="3972220"/>
            <a:ext cx="4175152" cy="2348523"/>
          </a:xfrm>
          <a:prstGeom prst="rect">
            <a:avLst/>
          </a:prstGeom>
        </p:spPr>
      </p:pic>
    </p:spTree>
    <p:extLst>
      <p:ext uri="{BB962C8B-B14F-4D97-AF65-F5344CB8AC3E}">
        <p14:creationId xmlns:p14="http://schemas.microsoft.com/office/powerpoint/2010/main" val="32448101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лавное мероприятие">
  <a:themeElements>
    <a:clrScheme name="Main Event">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docProps/app.xml><?xml version="1.0" encoding="utf-8"?>
<Properties xmlns="http://schemas.openxmlformats.org/officeDocument/2006/extended-properties" xmlns:vt="http://schemas.openxmlformats.org/officeDocument/2006/docPropsVTypes">
  <Template>Главное мероприятие</Template>
  <TotalTime>757</TotalTime>
  <Words>382</Words>
  <Application>Microsoft Office PowerPoint</Application>
  <PresentationFormat>Широкоэкранный</PresentationFormat>
  <Paragraphs>35</Paragraphs>
  <Slides>8</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8</vt:i4>
      </vt:variant>
    </vt:vector>
  </HeadingPairs>
  <TitlesOfParts>
    <vt:vector size="11" baseType="lpstr">
      <vt:lpstr>Arial</vt:lpstr>
      <vt:lpstr>Impact</vt:lpstr>
      <vt:lpstr>Главное мероприятие</vt:lpstr>
      <vt:lpstr>НАСТАВНИК ГОДА -2024</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НАСТАВНИК ГОДА -2023</dc:title>
  <dc:creator>Ирина</dc:creator>
  <cp:lastModifiedBy>Татьяна Костина</cp:lastModifiedBy>
  <cp:revision>4</cp:revision>
  <dcterms:created xsi:type="dcterms:W3CDTF">2023-09-27T08:33:28Z</dcterms:created>
  <dcterms:modified xsi:type="dcterms:W3CDTF">2024-10-23T04:23:24Z</dcterms:modified>
</cp:coreProperties>
</file>