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32" y="2204864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Пифагорейская математическая школа –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«Союз истины, добра и красоты»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55892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err="1">
                <a:solidFill>
                  <a:schemeClr val="tx1"/>
                </a:solidFill>
              </a:rPr>
              <a:t>Угненко</a:t>
            </a:r>
            <a:r>
              <a:rPr lang="ru-RU" sz="2000" dirty="0">
                <a:solidFill>
                  <a:schemeClr val="tx1"/>
                </a:solidFill>
              </a:rPr>
              <a:t> Анна Александровна, </a:t>
            </a:r>
            <a:r>
              <a:rPr lang="ru-RU" sz="2000">
                <a:solidFill>
                  <a:schemeClr val="tx1"/>
                </a:solidFill>
              </a:rPr>
              <a:t>учитель математики 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МБОУ «Школа №75»</a:t>
            </a:r>
          </a:p>
        </p:txBody>
      </p:sp>
    </p:spTree>
    <p:extLst>
      <p:ext uri="{BB962C8B-B14F-4D97-AF65-F5344CB8AC3E}">
        <p14:creationId xmlns:p14="http://schemas.microsoft.com/office/powerpoint/2010/main" val="378767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5051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«</a:t>
            </a:r>
            <a:r>
              <a:rPr lang="ru-RU" sz="4800" b="1" i="1" dirty="0"/>
              <a:t>Всё есть число</a:t>
            </a:r>
            <a:r>
              <a:rPr lang="ru-RU" sz="4800" b="1" dirty="0"/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Бог определяется </a:t>
            </a:r>
            <a:r>
              <a:rPr lang="ru-RU" sz="2400" b="1" i="1" dirty="0"/>
              <a:t>единицей</a:t>
            </a:r>
            <a:r>
              <a:rPr lang="ru-RU" sz="2400" dirty="0"/>
              <a:t>. </a:t>
            </a:r>
          </a:p>
          <a:p>
            <a:r>
              <a:rPr lang="ru-RU" sz="2400" dirty="0"/>
              <a:t>С момента появления Бог </a:t>
            </a:r>
            <a:r>
              <a:rPr lang="ru-RU" sz="2400" b="1" i="1" dirty="0"/>
              <a:t>дуалистичен</a:t>
            </a:r>
            <a:r>
              <a:rPr lang="ru-RU" sz="2400" dirty="0"/>
              <a:t> (материальное и духовное, мужское и женское начало). </a:t>
            </a:r>
          </a:p>
          <a:p>
            <a:r>
              <a:rPr lang="ru-RU" sz="2400" dirty="0"/>
              <a:t>Весь являемый мир - </a:t>
            </a:r>
            <a:r>
              <a:rPr lang="ru-RU" sz="2400" b="1" i="1" dirty="0"/>
              <a:t>три</a:t>
            </a:r>
            <a:r>
              <a:rPr lang="ru-RU" sz="2400" dirty="0"/>
              <a:t>. </a:t>
            </a:r>
          </a:p>
          <a:p>
            <a:r>
              <a:rPr lang="ru-RU" sz="2400" dirty="0"/>
              <a:t>Самое гармоничное число – </a:t>
            </a:r>
            <a:r>
              <a:rPr lang="ru-RU" sz="2400" b="1" i="1" dirty="0"/>
              <a:t>семь</a:t>
            </a:r>
            <a:r>
              <a:rPr lang="ru-RU" sz="2400" dirty="0"/>
              <a:t>. </a:t>
            </a:r>
          </a:p>
          <a:p>
            <a:r>
              <a:rPr lang="ru-RU" sz="2400" dirty="0"/>
              <a:t>Число </a:t>
            </a:r>
            <a:r>
              <a:rPr lang="ru-RU" sz="2400" b="1" i="1" dirty="0"/>
              <a:t>четыре</a:t>
            </a:r>
            <a:r>
              <a:rPr lang="ru-RU" sz="2400" dirty="0"/>
              <a:t> - справедливость. </a:t>
            </a:r>
          </a:p>
          <a:p>
            <a:endParaRPr lang="ru-RU" sz="2400" dirty="0"/>
          </a:p>
          <a:p>
            <a:r>
              <a:rPr lang="ru-RU" sz="2000" b="1" dirty="0"/>
              <a:t>Суть каждого явления может быть записана в числовом ряде. </a:t>
            </a:r>
          </a:p>
          <a:p>
            <a:r>
              <a:rPr lang="ru-RU" sz="2400" dirty="0"/>
              <a:t>Тело - </a:t>
            </a:r>
            <a:r>
              <a:rPr lang="ru-RU" sz="2400" b="1" i="1" dirty="0"/>
              <a:t>двести десять</a:t>
            </a:r>
            <a:endParaRPr lang="ru-RU" sz="2400" dirty="0"/>
          </a:p>
          <a:p>
            <a:r>
              <a:rPr lang="ru-RU" sz="2400" dirty="0"/>
              <a:t>Огонь - </a:t>
            </a:r>
            <a:r>
              <a:rPr lang="ru-RU" sz="2400" b="1" i="1" dirty="0"/>
              <a:t>одиннадцать</a:t>
            </a:r>
            <a:r>
              <a:rPr lang="ru-RU" sz="2400" dirty="0"/>
              <a:t>,</a:t>
            </a:r>
          </a:p>
          <a:p>
            <a:r>
              <a:rPr lang="ru-RU" sz="2400" dirty="0"/>
              <a:t>Воздух — </a:t>
            </a:r>
            <a:r>
              <a:rPr lang="ru-RU" sz="2400" b="1" i="1" dirty="0"/>
              <a:t>тринадцать</a:t>
            </a:r>
            <a:endParaRPr lang="ru-RU" sz="2400" dirty="0"/>
          </a:p>
          <a:p>
            <a:r>
              <a:rPr lang="ru-RU" sz="2400" dirty="0"/>
              <a:t>Вода — </a:t>
            </a:r>
            <a:r>
              <a:rPr lang="ru-RU" sz="2400" b="1" i="1" dirty="0"/>
              <a:t>девять</a:t>
            </a:r>
          </a:p>
          <a:p>
            <a:r>
              <a:rPr lang="ru-RU" sz="2400" dirty="0"/>
              <a:t>Вселенная - </a:t>
            </a:r>
            <a:r>
              <a:rPr lang="ru-RU" sz="2400" b="1" i="1" dirty="0"/>
              <a:t>десять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351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887" y="188640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Пифагорейцы сформировали и доказали </a:t>
            </a:r>
            <a:r>
              <a:rPr lang="ru-RU" sz="2400" b="1" i="1" dirty="0"/>
              <a:t>планиметрию прямолинейных фигур</a:t>
            </a:r>
            <a:r>
              <a:rPr lang="ru-RU" sz="2400" dirty="0"/>
              <a:t>, обнаружили, что </a:t>
            </a:r>
            <a:r>
              <a:rPr lang="ru-RU" sz="2400" b="1" i="1" dirty="0"/>
              <a:t>квадратным числом может являться сумма некоторых пар квадратных чисел</a:t>
            </a:r>
            <a:r>
              <a:rPr lang="ru-RU" sz="2400" dirty="0"/>
              <a:t>. Т</a:t>
            </a:r>
            <a:r>
              <a:rPr lang="ru-RU" sz="2400" i="1" dirty="0"/>
              <a:t>ройки чисел, как три, четыре и пять или пять, двенадцать и тринадцать, называются </a:t>
            </a:r>
            <a:r>
              <a:rPr lang="ru-RU" sz="2400" b="1" i="1" dirty="0"/>
              <a:t>пифагоровыми тройками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/>
              <a:t>Доказали </a:t>
            </a:r>
            <a:r>
              <a:rPr lang="ru-RU" sz="2400" b="1" i="1" dirty="0"/>
              <a:t>теорему Пифагора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Разработали теорию чисел, теорию пропорций.</a:t>
            </a:r>
          </a:p>
          <a:p>
            <a:pPr algn="ctr"/>
            <a:r>
              <a:rPr lang="ru-RU" sz="2400" dirty="0"/>
              <a:t>Вывели несоизмеримости.</a:t>
            </a:r>
          </a:p>
          <a:p>
            <a:pPr algn="ctr"/>
            <a:r>
              <a:rPr lang="ru-RU" sz="2400" dirty="0"/>
              <a:t>Ввели доказательства и их разновидности.</a:t>
            </a:r>
          </a:p>
          <a:p>
            <a:pPr algn="ctr"/>
            <a:r>
              <a:rPr lang="ru-RU" sz="2400" dirty="0"/>
              <a:t>Разработали геометрическую алгебру.</a:t>
            </a:r>
          </a:p>
          <a:p>
            <a:pPr algn="ctr"/>
            <a:r>
              <a:rPr lang="ru-RU" sz="2400" dirty="0"/>
              <a:t>Вывели все правильные тела.</a:t>
            </a:r>
          </a:p>
          <a:p>
            <a:pPr algn="ctr"/>
            <a:r>
              <a:rPr lang="ru-RU" sz="2400" dirty="0"/>
              <a:t>Разработали построение правильных фигур циркулем и линейкой и др.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54259"/>
            <a:ext cx="3203848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54259"/>
            <a:ext cx="4074989" cy="131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20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.ru/misc/i/gallery/7450/2516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18" y="908720"/>
            <a:ext cx="47149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103" y="200834"/>
            <a:ext cx="8909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«Достигнув Италии, он появился в Кротоне и сразу привлек там всеобщее уважение как человек, много странствовавший, </a:t>
            </a:r>
            <a:r>
              <a:rPr lang="ru-RU" sz="2000" b="1" i="1" dirty="0">
                <a:solidFill>
                  <a:prstClr val="black"/>
                </a:solidFill>
              </a:rPr>
              <a:t>многоопытный и дивно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81979"/>
            <a:ext cx="3805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</a:rPr>
              <a:t>одаренный </a:t>
            </a:r>
            <a:r>
              <a:rPr lang="ru-RU" sz="2000" b="1" i="1" dirty="0" err="1">
                <a:solidFill>
                  <a:prstClr val="black"/>
                </a:solidFill>
              </a:rPr>
              <a:t>судьбою</a:t>
            </a:r>
            <a:r>
              <a:rPr lang="ru-RU" sz="2000" b="1" i="1" dirty="0">
                <a:solidFill>
                  <a:prstClr val="black"/>
                </a:solidFill>
              </a:rPr>
              <a:t> и природою… Он так привлекал к себе всех, что одна только речь, произнесенная при въезде в Италию, пленила своими рассуждениями более двух тысяч человек; ни один из них не вернулся домой, а все они вместе с детьми и женами устроили огромное училище в той части Италии, которая называется Великой Грецией, поселились при нем, а указанные Пифагором законы и предписания соблюдали ненарушимо как божественные заповеди».</a:t>
            </a:r>
          </a:p>
        </p:txBody>
      </p:sp>
    </p:spTree>
    <p:extLst>
      <p:ext uri="{BB962C8B-B14F-4D97-AF65-F5344CB8AC3E}">
        <p14:creationId xmlns:p14="http://schemas.microsoft.com/office/powerpoint/2010/main" val="72559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theconversation.com/files/178697/original/file-20170718-5965-aoczbi.jpg?ixlib=rb-1.1.0&amp;q=15&amp;auto=format&amp;w=754&amp;h=477&amp;fit=crop&amp;dpr=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5691"/>
            <a:ext cx="7843874" cy="4841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965761"/>
            <a:ext cx="585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Рафаэль. Пифагор в окружении учеников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1730"/>
            <a:ext cx="778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/>
              <a:t>Создание пифагорейского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181889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rollex.ru/wp-content/uploads/2017/01/01-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248471" cy="4968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4326" y="1040182"/>
            <a:ext cx="3528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Учитель приобрел у своих последователей авторитарное положение. Влияние Пифагора было настолько мощным и основательным, что его называли не по имени, а лишь местоимением «Он», так что фраза «Он сказал» означает конец любой дискуссии. Учитель после смерти почитался как божество. </a:t>
            </a:r>
          </a:p>
        </p:txBody>
      </p:sp>
    </p:spTree>
    <p:extLst>
      <p:ext uri="{BB962C8B-B14F-4D97-AF65-F5344CB8AC3E}">
        <p14:creationId xmlns:p14="http://schemas.microsoft.com/office/powerpoint/2010/main" val="202025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391" y="6926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Главным пифагорейским символом  была пентаграмма, или пифагорейская звезда, так как она содержит все пропорции, известные пифагорейцам: арифметическую, геометрическую, гармоническую и так называемую золотую. </a:t>
            </a:r>
          </a:p>
        </p:txBody>
      </p:sp>
      <p:pic>
        <p:nvPicPr>
          <p:cNvPr id="2052" name="Picture 4" descr="http://900igr.net/up/datai/232346/0010-01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5" y="2780928"/>
            <a:ext cx="3675075" cy="364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8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532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Сердце не ешь</a:t>
            </a:r>
            <a:r>
              <a:rPr lang="ru-RU" sz="2200" b="1" dirty="0"/>
              <a:t> (т.е. не подтачивай душу страстями или горем).</a:t>
            </a:r>
          </a:p>
          <a:p>
            <a:r>
              <a:rPr lang="ru-RU" sz="2200" b="1" i="1" dirty="0"/>
              <a:t>Огня ножом не вороши </a:t>
            </a:r>
            <a:r>
              <a:rPr lang="ru-RU" sz="2200" b="1" dirty="0"/>
              <a:t>(т. е. не задевай гневных людей).</a:t>
            </a:r>
          </a:p>
          <a:p>
            <a:r>
              <a:rPr lang="ru-RU" sz="2200" b="1" i="1" dirty="0"/>
              <a:t>Через весы не шагай </a:t>
            </a:r>
            <a:r>
              <a:rPr lang="ru-RU" sz="2200" b="1" dirty="0"/>
              <a:t>(т. е. не нарушай справедливости).</a:t>
            </a:r>
          </a:p>
          <a:p>
            <a:r>
              <a:rPr lang="ru-RU" sz="2200" b="1" i="1" dirty="0"/>
              <a:t>Уходя, не оглядывайся </a:t>
            </a:r>
            <a:r>
              <a:rPr lang="ru-RU" sz="2200" b="1" dirty="0"/>
              <a:t>(т. е. перед смертью не цепляйся за Жизнь).</a:t>
            </a:r>
          </a:p>
          <a:p>
            <a:r>
              <a:rPr lang="ru-RU" sz="2200" b="1" i="1" dirty="0"/>
              <a:t>Не садись на хлебную меру </a:t>
            </a:r>
            <a:r>
              <a:rPr lang="ru-RU" sz="2200" b="1" dirty="0"/>
              <a:t>(т. е. не живи праздно).</a:t>
            </a:r>
          </a:p>
          <a:p>
            <a:r>
              <a:rPr lang="ru-RU" sz="2200" b="1" i="1" dirty="0"/>
              <a:t>Будь с теми, кто ношу взваливает, а не с теми, кто ее сваливает </a:t>
            </a:r>
            <a:r>
              <a:rPr lang="ru-RU" sz="2200" b="1" dirty="0"/>
              <a:t>(т. е. живи в труде).</a:t>
            </a:r>
          </a:p>
          <a:p>
            <a:r>
              <a:rPr lang="ru-RU" sz="2200" b="1" i="1" dirty="0"/>
              <a:t>Ласточек в доме не держи </a:t>
            </a:r>
            <a:r>
              <a:rPr lang="ru-RU" sz="2200" b="1" dirty="0"/>
              <a:t>(т. е. не привечай в доме шептунов и доносчиков).</a:t>
            </a:r>
          </a:p>
        </p:txBody>
      </p:sp>
    </p:spTree>
    <p:extLst>
      <p:ext uri="{BB962C8B-B14F-4D97-AF65-F5344CB8AC3E}">
        <p14:creationId xmlns:p14="http://schemas.microsoft.com/office/powerpoint/2010/main" val="35160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my-shop.ru/product/3/262/2618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915816" cy="42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5888" y="620688"/>
            <a:ext cx="82925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«Сыщи себе верного друга; имея его, ты можешь обойтись без богов».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«Юноша! Если ты желаешь себе жизни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долгоденственной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то воздержи себя от пресыщения и всякого излишества».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Рисунок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2060848"/>
            <a:ext cx="518457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«Юные девицы! Памятуйте, что лицо лишь тогда бывает прекрасным, когда оно изображает изящную душу».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«Не гоняйся за счастьем: оно всегда находится в тебе самом».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«Не пекись о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снискании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великого знания: из всех знаний нравственная наука, быть может, есть самая нужнейшая; но ей не обучаются».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484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Перед сном пифагореец давал себе отчет в прошедшем дне, заканчивая его стихами:</a:t>
            </a:r>
          </a:p>
          <a:p>
            <a:pPr algn="just"/>
            <a:r>
              <a:rPr lang="ru-RU" sz="2200" b="1" i="1" dirty="0"/>
              <a:t>Не допуская ленивого сна на усталые очи,</a:t>
            </a:r>
            <a:endParaRPr lang="ru-RU" sz="2200" dirty="0"/>
          </a:p>
          <a:p>
            <a:pPr algn="just"/>
            <a:r>
              <a:rPr lang="ru-RU" sz="2200" b="1" i="1" dirty="0"/>
              <a:t>Прежде чем на три вопроса о деле дневном не ответишь:</a:t>
            </a:r>
            <a:endParaRPr lang="ru-RU" sz="2200" dirty="0"/>
          </a:p>
          <a:p>
            <a:pPr algn="just"/>
            <a:r>
              <a:rPr lang="ru-RU" sz="2200" b="1" i="1" dirty="0"/>
              <a:t>Что я сделал? чего не сделал? и что мне осталось сделать?</a:t>
            </a:r>
          </a:p>
          <a:p>
            <a:pPr algn="just"/>
            <a:r>
              <a:rPr lang="ru-RU" sz="2200" dirty="0"/>
              <a:t>Новый день также начинался со стихов:</a:t>
            </a:r>
          </a:p>
          <a:p>
            <a:pPr algn="just"/>
            <a:r>
              <a:rPr lang="ru-RU" sz="2200" b="1" i="1" dirty="0"/>
              <a:t>Прежде чем встать от сладостных снов, навеваемых ночью, </a:t>
            </a:r>
            <a:endParaRPr lang="ru-RU" sz="2200" dirty="0"/>
          </a:p>
          <a:p>
            <a:pPr algn="just"/>
            <a:r>
              <a:rPr lang="ru-RU" sz="2200" b="1" i="1" dirty="0"/>
              <a:t>Думой раскинь, какие дела тебе день приготовил.</a:t>
            </a:r>
            <a:endParaRPr lang="ru-RU" sz="2200" dirty="0"/>
          </a:p>
        </p:txBody>
      </p:sp>
      <p:pic>
        <p:nvPicPr>
          <p:cNvPr id="5122" name="Picture 2" descr="https://kyky.org/uploads/image/file/28842/pythagoreans-bronnikov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51" y="2989407"/>
            <a:ext cx="6264098" cy="38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9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0f9/0018dca0-87da1868/hello_html_m61327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0" y="1916832"/>
            <a:ext cx="7227848" cy="47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064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/>
              <a:t>Калокагатия</a:t>
            </a:r>
            <a:r>
              <a:rPr lang="ru-RU" sz="3200" b="1" i="1" dirty="0"/>
              <a:t> пифагорейцев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946" y="99350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Калокагатия</a:t>
            </a:r>
            <a:r>
              <a:rPr lang="ru-RU" sz="2400" dirty="0"/>
              <a:t> - эстетическое (прекрасное) и этическое (добро) начала, гармония физических и духовных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1147307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4072</cp:lastModifiedBy>
  <cp:revision>40</cp:revision>
  <dcterms:created xsi:type="dcterms:W3CDTF">2019-05-21T19:24:30Z</dcterms:created>
  <dcterms:modified xsi:type="dcterms:W3CDTF">2022-10-25T04:52:28Z</dcterms:modified>
</cp:coreProperties>
</file>