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9.gif" ContentType="image/gif"/>
  <Override PartName="/ppt/media/image21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7417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7417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426672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8000" spc="-1" strike="noStrike">
                <a:solidFill>
                  <a:srgbClr val="2f5897"/>
                </a:solidFill>
                <a:latin typeface="Palatino Linotype"/>
              </a:rPr>
              <a:t>Образец заголовка</a:t>
            </a:r>
            <a:endParaRPr b="0" lang="ru-RU" sz="8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</p:spPr>
        <p:txBody>
          <a:bodyPr rIns="45720" anchor="ctr">
            <a:noAutofit/>
          </a:bodyPr>
          <a:p>
            <a:pPr algn="r">
              <a:lnSpc>
                <a:spcPct val="100000"/>
              </a:lnSpc>
            </a:pPr>
            <a:fld id="{A68C1C04-096A-4877-A4DF-5B6C6B0A26DD}" type="datetime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21.9.22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</p:spPr>
        <p:txBody>
          <a:bodyPr lIns="27360" rIns="45720" anchor="ctr">
            <a:noAutofit/>
          </a:bodyPr>
          <a:p>
            <a:pPr>
              <a:lnSpc>
                <a:spcPct val="100000"/>
              </a:lnSpc>
            </a:pPr>
            <a:fld id="{7E0993F4-4EC4-42F8-87FB-2F29AF12279E}" type="slidenum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</p:spPr>
        <p:txBody>
          <a:bodyPr lIns="4572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808080"/>
                </a:solidFill>
                <a:latin typeface="Century Gothic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Второй уровень структуры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Третий уровень структуры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Четвёртый уровень структуры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08080"/>
                </a:solid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80808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08080"/>
                </a:solid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80808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08080"/>
                </a:solid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ru-RU" sz="5400" spc="-1" strike="noStrike">
                <a:solidFill>
                  <a:srgbClr val="2f5897"/>
                </a:solidFill>
                <a:latin typeface="Palatino Linotype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808080"/>
                </a:solidFill>
                <a:latin typeface="Century Gothic"/>
              </a:rPr>
              <a:t>Образец текста</a:t>
            </a:r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Второй уровень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Третий уровень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Четвертый уровень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Пятый уровень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</p:spPr>
        <p:txBody>
          <a:bodyPr rIns="45720" anchor="ctr">
            <a:noAutofit/>
          </a:bodyPr>
          <a:p>
            <a:pPr algn="r">
              <a:lnSpc>
                <a:spcPct val="100000"/>
              </a:lnSpc>
            </a:pPr>
            <a:fld id="{1E893CC5-33C1-4A04-801F-23EECF10B229}" type="datetime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21.9.22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</p:spPr>
        <p:txBody>
          <a:bodyPr lIns="4572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</p:spPr>
        <p:txBody>
          <a:bodyPr lIns="27360" rIns="45720" anchor="ctr">
            <a:noAutofit/>
          </a:bodyPr>
          <a:p>
            <a:pPr>
              <a:lnSpc>
                <a:spcPct val="100000"/>
              </a:lnSpc>
            </a:pPr>
            <a:fld id="{51E7F265-8E13-4CA5-8CE2-474E026B3A3B}" type="slidenum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39640" y="260640"/>
            <a:ext cx="7828920" cy="2952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234271"/>
                </a:solidFill>
                <a:latin typeface="Arial Black"/>
              </a:rPr>
              <a:t>Безопасность </a:t>
            </a:r>
            <a:r>
              <a:rPr b="1" lang="ru-RU" sz="6000" spc="-1" strike="noStrike">
                <a:solidFill>
                  <a:srgbClr val="2f5897"/>
                </a:solidFill>
                <a:latin typeface="Palatino Linotype"/>
              </a:rPr>
              <a:t>школьников </a:t>
            </a:r>
            <a:br/>
            <a:r>
              <a:rPr b="1" lang="ru-RU" sz="6000" spc="-1" strike="noStrike">
                <a:solidFill>
                  <a:srgbClr val="234271"/>
                </a:solidFill>
                <a:latin typeface="Arial Black"/>
              </a:rPr>
              <a:t>в сети Интернета</a:t>
            </a:r>
            <a:endParaRPr b="0" lang="ru-RU" sz="60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87" name="Рисунок 4" descr="zashhita.png"/>
          <p:cNvPicPr/>
          <p:nvPr/>
        </p:nvPicPr>
        <p:blipFill>
          <a:blip r:embed="rId1"/>
          <a:stretch/>
        </p:blipFill>
        <p:spPr>
          <a:xfrm>
            <a:off x="1691640" y="3141000"/>
            <a:ext cx="5495400" cy="3600000"/>
          </a:xfrm>
          <a:prstGeom prst="rect">
            <a:avLst/>
          </a:prstGeom>
          <a:ln>
            <a:noFill/>
          </a:ln>
        </p:spPr>
      </p:pic>
      <p:pic>
        <p:nvPicPr>
          <p:cNvPr id="88" name="Picture 2" descr="C:\Users\User\Desktop\картинки с шаттерстока\shutterstock_75278044.jpg"/>
          <p:cNvPicPr/>
          <p:nvPr/>
        </p:nvPicPr>
        <p:blipFill>
          <a:blip r:embed="rId2"/>
          <a:stretch/>
        </p:blipFill>
        <p:spPr>
          <a:xfrm>
            <a:off x="7740360" y="188640"/>
            <a:ext cx="1261080" cy="172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23640" y="3861000"/>
            <a:ext cx="8640720" cy="2664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5000"/>
          </a:bodyPr>
          <a:p>
            <a:pPr algn="ctr">
              <a:lnSpc>
                <a:spcPct val="100000"/>
              </a:lnSpc>
              <a:spcBef>
                <a:spcPts val="1301"/>
              </a:spcBef>
            </a:pPr>
            <a:r>
              <a:rPr b="1" lang="ru-RU" sz="6500" spc="-1" strike="noStrike">
                <a:solidFill>
                  <a:srgbClr val="0070c0"/>
                </a:solidFill>
                <a:latin typeface="Century Gothic"/>
              </a:rPr>
              <a:t>4 типа интернет-зависимости </a:t>
            </a:r>
            <a:endParaRPr b="0" lang="ru-RU" sz="65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800" spc="-1" strike="noStrike">
                <a:solidFill>
                  <a:srgbClr val="000000"/>
                </a:solidFill>
                <a:latin typeface="Century Gothic"/>
              </a:rPr>
              <a:t>поиск информации. </a:t>
            </a:r>
            <a:endParaRPr b="0" lang="ru-RU" sz="38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800" spc="-1" strike="noStrike">
                <a:solidFill>
                  <a:srgbClr val="000000"/>
                </a:solidFill>
                <a:latin typeface="Century Gothic"/>
              </a:rPr>
              <a:t>Пристрастие к виртуальному общению и виртуальным знакомствам</a:t>
            </a:r>
            <a:endParaRPr b="0" lang="ru-RU" sz="38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800" spc="-1" strike="noStrike">
                <a:solidFill>
                  <a:srgbClr val="000000"/>
                </a:solidFill>
                <a:latin typeface="Century Gothic"/>
              </a:rPr>
              <a:t>навязчивое увлечение компьютерными играми по сети. </a:t>
            </a:r>
            <a:endParaRPr b="0" lang="ru-RU" sz="38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800" spc="-1" strike="noStrike">
                <a:solidFill>
                  <a:srgbClr val="000000"/>
                </a:solidFill>
                <a:latin typeface="Century Gothic"/>
              </a:rPr>
              <a:t>Навязчивая финансовая потребность— игра по сети в азартные игры, ненужные покупки в интернет-магазинах </a:t>
            </a:r>
            <a:endParaRPr b="0" lang="ru-RU" sz="38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10" name="Рисунок 3" descr="xw_508481.jpg"/>
          <p:cNvPicPr/>
          <p:nvPr/>
        </p:nvPicPr>
        <p:blipFill>
          <a:blip r:embed="rId1"/>
          <a:stretch/>
        </p:blipFill>
        <p:spPr>
          <a:xfrm>
            <a:off x="2255400" y="188640"/>
            <a:ext cx="4680000" cy="338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4797000"/>
            <a:ext cx="8229240" cy="172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b="1" lang="ru-RU" sz="4400" spc="-1" strike="noStrike">
                <a:solidFill>
                  <a:srgbClr val="000000"/>
                </a:solidFill>
                <a:latin typeface="Century Gothic"/>
              </a:rPr>
              <a:t>Контролируют ли родители </a:t>
            </a:r>
            <a:endParaRPr b="0" lang="ru-RU" sz="4400" spc="-1" strike="noStrike">
              <a:solidFill>
                <a:srgbClr val="80808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b="1" lang="ru-RU" sz="4400" spc="-1" strike="noStrike">
                <a:solidFill>
                  <a:srgbClr val="000000"/>
                </a:solidFill>
                <a:latin typeface="Century Gothic"/>
              </a:rPr>
              <a:t>твоё пребывание в сети? </a:t>
            </a:r>
            <a:endParaRPr b="0" lang="ru-RU" sz="4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12" name="Рисунок 3" descr="bezopasnyiy-internet-dlya-detey-1.jpg"/>
          <p:cNvPicPr/>
          <p:nvPr/>
        </p:nvPicPr>
        <p:blipFill>
          <a:blip r:embed="rId1"/>
          <a:stretch/>
        </p:blipFill>
        <p:spPr>
          <a:xfrm>
            <a:off x="1763640" y="404640"/>
            <a:ext cx="5940000" cy="4254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5085360"/>
            <a:ext cx="8229240" cy="1040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ru-RU" sz="6000" spc="-1" strike="noStrike">
                <a:solidFill>
                  <a:srgbClr val="77420d"/>
                </a:solidFill>
                <a:latin typeface="Times New Roman"/>
              </a:rPr>
              <a:t>Вот такая ситуация…</a:t>
            </a:r>
            <a:endParaRPr b="0" lang="ru-RU" sz="60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14" name="Рисунок 3" descr="648f27c2239f64db9e653df565bc0d5b-300x251.jpg"/>
          <p:cNvPicPr/>
          <p:nvPr/>
        </p:nvPicPr>
        <p:blipFill>
          <a:blip r:embed="rId1"/>
          <a:stretch/>
        </p:blipFill>
        <p:spPr>
          <a:xfrm>
            <a:off x="179640" y="260640"/>
            <a:ext cx="3888000" cy="352800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4" descr="girl.jpg"/>
          <p:cNvPicPr/>
          <p:nvPr/>
        </p:nvPicPr>
        <p:blipFill>
          <a:blip r:embed="rId2"/>
          <a:stretch/>
        </p:blipFill>
        <p:spPr>
          <a:xfrm>
            <a:off x="4204080" y="1052640"/>
            <a:ext cx="4831920" cy="374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95640" y="4797000"/>
            <a:ext cx="8229240" cy="1904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1" lang="ru-RU" sz="3600" spc="-1" strike="noStrike">
                <a:solidFill>
                  <a:srgbClr val="00b050"/>
                </a:solidFill>
                <a:latin typeface="Times New Roman"/>
              </a:rPr>
              <a:t>Первый вторник февраля </a:t>
            </a:r>
            <a:r>
              <a:rPr b="1" lang="ru-RU" sz="5400" spc="-1" strike="noStrike">
                <a:solidFill>
                  <a:srgbClr val="000000"/>
                </a:solidFill>
                <a:latin typeface="Times New Roman"/>
              </a:rPr>
              <a:t>- День </a:t>
            </a:r>
            <a:endParaRPr b="0" lang="ru-RU" sz="5400" spc="-1" strike="noStrike">
              <a:solidFill>
                <a:srgbClr val="80808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1" lang="ru-RU" sz="5400" spc="-1" strike="noStrike">
                <a:solidFill>
                  <a:srgbClr val="c00000"/>
                </a:solidFill>
                <a:latin typeface="Times New Roman"/>
              </a:rPr>
              <a:t>безопасного интернета </a:t>
            </a:r>
            <a:endParaRPr b="0" lang="ru-RU" sz="5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17" name="Рисунок 3" descr="____20141106_1021034708.jpg"/>
          <p:cNvPicPr/>
          <p:nvPr/>
        </p:nvPicPr>
        <p:blipFill>
          <a:blip r:embed="rId1"/>
          <a:stretch/>
        </p:blipFill>
        <p:spPr>
          <a:xfrm>
            <a:off x="1475640" y="260640"/>
            <a:ext cx="615096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5013000"/>
            <a:ext cx="8229240" cy="15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ru-RU" sz="6000" spc="-1" strike="noStrike">
                <a:solidFill>
                  <a:srgbClr val="c00000"/>
                </a:solidFill>
                <a:latin typeface="Century Gothic"/>
              </a:rPr>
              <a:t>Интернет</a:t>
            </a:r>
            <a:r>
              <a:rPr b="1" lang="ru-RU" sz="3600" spc="-1" strike="noStrike">
                <a:solidFill>
                  <a:srgbClr val="000000"/>
                </a:solidFill>
                <a:latin typeface="Century Gothic"/>
              </a:rPr>
              <a:t> — это </a:t>
            </a:r>
            <a:endParaRPr b="0" lang="ru-RU" sz="3600" spc="-1" strike="noStrike">
              <a:solidFill>
                <a:srgbClr val="80808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ru-RU" sz="3600" spc="-1" strike="noStrike">
                <a:solidFill>
                  <a:srgbClr val="000000"/>
                </a:solidFill>
                <a:latin typeface="Century Gothic"/>
              </a:rPr>
              <a:t>угроза или помощь? </a:t>
            </a:r>
            <a:endParaRPr b="0" lang="ru-RU" sz="36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19" name="Рисунок 3" descr="effektivnoe-obschenie-podrostkov-trening-v-minske.jpg"/>
          <p:cNvPicPr/>
          <p:nvPr/>
        </p:nvPicPr>
        <p:blipFill>
          <a:blip r:embed="rId1"/>
          <a:stretch/>
        </p:blipFill>
        <p:spPr>
          <a:xfrm>
            <a:off x="1187640" y="548640"/>
            <a:ext cx="6794640" cy="4320000"/>
          </a:xfrm>
          <a:prstGeom prst="rect">
            <a:avLst/>
          </a:prstGeom>
          <a:ln>
            <a:noFill/>
          </a:ln>
        </p:spPr>
      </p:pic>
      <p:pic>
        <p:nvPicPr>
          <p:cNvPr id="120" name="Picture 5" descr="C:\Users\User\Desktop\картинки с шаттерстока\shutterstock_85263460.jpg"/>
          <p:cNvPicPr/>
          <p:nvPr/>
        </p:nvPicPr>
        <p:blipFill>
          <a:blip r:embed="rId2"/>
          <a:stretch/>
        </p:blipFill>
        <p:spPr>
          <a:xfrm>
            <a:off x="7559640" y="5014440"/>
            <a:ext cx="1357920" cy="165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4437000"/>
            <a:ext cx="8229240" cy="230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 algn="ctr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c00000"/>
                </a:solidFill>
                <a:latin typeface="Arial Black"/>
              </a:rPr>
              <a:t>Люби жизнь!</a:t>
            </a:r>
            <a:endParaRPr b="0" lang="ru-RU" sz="36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c00000"/>
                </a:solidFill>
                <a:latin typeface="Arial Black"/>
              </a:rPr>
              <a:t> </a:t>
            </a:r>
            <a:r>
              <a:rPr b="1" lang="ru-RU" sz="3600" spc="-1" strike="noStrike">
                <a:solidFill>
                  <a:srgbClr val="c00000"/>
                </a:solidFill>
                <a:latin typeface="Arial Black"/>
              </a:rPr>
              <a:t>Общайся с живой природой!</a:t>
            </a:r>
            <a:endParaRPr b="0" lang="ru-RU" sz="36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c00000"/>
                </a:solidFill>
                <a:latin typeface="Arial Black"/>
              </a:rPr>
              <a:t>Твори!</a:t>
            </a:r>
            <a:endParaRPr b="0" lang="ru-RU" sz="36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22" name="Рисунок 3" descr="desktopwallpapers.org_.ua_414.jpg"/>
          <p:cNvPicPr/>
          <p:nvPr/>
        </p:nvPicPr>
        <p:blipFill>
          <a:blip r:embed="rId1"/>
          <a:stretch/>
        </p:blipFill>
        <p:spPr>
          <a:xfrm>
            <a:off x="1403640" y="332640"/>
            <a:ext cx="6300000" cy="4072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4077000"/>
            <a:ext cx="8229240" cy="208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Для многих, особенно молодых людей, Всемирная паутина Интернет становится информационной средой, без которой они не представляют себе жизнь. </a:t>
            </a:r>
            <a:endParaRPr b="0" lang="ru-RU" sz="32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32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90" name="Рисунок 3" descr="1350273478_komputer.jpg"/>
          <p:cNvPicPr/>
          <p:nvPr/>
        </p:nvPicPr>
        <p:blipFill>
          <a:blip r:embed="rId1"/>
          <a:stretch/>
        </p:blipFill>
        <p:spPr>
          <a:xfrm>
            <a:off x="1979640" y="188640"/>
            <a:ext cx="5714640" cy="380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79640" y="3501000"/>
            <a:ext cx="8856720" cy="3168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 Интернете можно найти информацию по урокам, сидеть в социальных сетях, послушать музыку, общаться с людьми и многое другое. </a:t>
            </a:r>
            <a:endParaRPr b="0" lang="ru-RU" sz="28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!Но в Интернете появляется много материалов агрессивного и социально опасного содержания.</a:t>
            </a:r>
            <a:endParaRPr b="0" lang="ru-RU" sz="32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92" name="Рисунок 3" descr="84469621.jpg"/>
          <p:cNvPicPr/>
          <p:nvPr/>
        </p:nvPicPr>
        <p:blipFill>
          <a:blip r:embed="rId1"/>
          <a:stretch/>
        </p:blipFill>
        <p:spPr>
          <a:xfrm>
            <a:off x="1928160" y="266040"/>
            <a:ext cx="5343120" cy="314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251640" y="4797000"/>
            <a:ext cx="8434800" cy="180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b="1" lang="ru-RU" sz="4800" spc="-1" strike="noStrike">
                <a:solidFill>
                  <a:srgbClr val="000000"/>
                </a:solidFill>
                <a:latin typeface="Century Gothic"/>
              </a:rPr>
              <a:t>Что опасного есть </a:t>
            </a:r>
            <a:endParaRPr b="0" lang="ru-RU" sz="4800" spc="-1" strike="noStrike">
              <a:solidFill>
                <a:srgbClr val="80808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b="1" lang="ru-RU" sz="4800" spc="-1" strike="noStrike">
                <a:solidFill>
                  <a:srgbClr val="753e3e"/>
                </a:solidFill>
                <a:latin typeface="Century Gothic"/>
              </a:rPr>
              <a:t>в Интернете? </a:t>
            </a:r>
            <a:endParaRPr b="0" lang="ru-RU" sz="48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94" name="Рисунок 3" descr="Computers___Social_networks___Drawing_on_Social_networks_048621_29.jpg"/>
          <p:cNvPicPr/>
          <p:nvPr/>
        </p:nvPicPr>
        <p:blipFill>
          <a:blip r:embed="rId1"/>
          <a:stretch/>
        </p:blipFill>
        <p:spPr>
          <a:xfrm>
            <a:off x="1331640" y="260640"/>
            <a:ext cx="6048360" cy="4680000"/>
          </a:xfrm>
          <a:prstGeom prst="rect">
            <a:avLst/>
          </a:prstGeom>
          <a:ln>
            <a:noFill/>
          </a:ln>
        </p:spPr>
      </p:pic>
      <p:pic>
        <p:nvPicPr>
          <p:cNvPr id="95" name="Picture 6" descr="shutterstock_75236650"/>
          <p:cNvPicPr/>
          <p:nvPr/>
        </p:nvPicPr>
        <p:blipFill>
          <a:blip r:embed="rId2"/>
          <a:stretch/>
        </p:blipFill>
        <p:spPr>
          <a:xfrm>
            <a:off x="7544160" y="1772640"/>
            <a:ext cx="1452600" cy="1845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4437000"/>
            <a:ext cx="6661800" cy="216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 algn="ctr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Первая опасность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- знакомство, общение с  «другом - незнакомцем» </a:t>
            </a:r>
            <a:endParaRPr b="0" lang="ru-RU" sz="4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97" name="Рисунок 3" descr="pravila-obschenia-s-neznakomtsami-v-seti.jpg"/>
          <p:cNvPicPr/>
          <p:nvPr/>
        </p:nvPicPr>
        <p:blipFill>
          <a:blip r:embed="rId1"/>
          <a:stretch/>
        </p:blipFill>
        <p:spPr>
          <a:xfrm>
            <a:off x="1691640" y="260640"/>
            <a:ext cx="5863320" cy="424800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4" descr="grooming.png"/>
          <p:cNvPicPr/>
          <p:nvPr/>
        </p:nvPicPr>
        <p:blipFill>
          <a:blip r:embed="rId2"/>
          <a:stretch/>
        </p:blipFill>
        <p:spPr>
          <a:xfrm>
            <a:off x="7020360" y="4653000"/>
            <a:ext cx="2043000" cy="136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79640" y="3789000"/>
            <a:ext cx="8506800" cy="295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Вторая опасность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- распространение наркотических веществ, порнографических материалов с участием несовершеннолетних, призывы к разжиганию национальной  розни и экстремистским действиям.</a:t>
            </a:r>
            <a:endParaRPr b="0" lang="ru-RU" sz="32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00" name="Рисунок 3" descr="spam.gif"/>
          <p:cNvPicPr/>
          <p:nvPr/>
        </p:nvPicPr>
        <p:blipFill>
          <a:blip r:embed="rId1"/>
          <a:stretch/>
        </p:blipFill>
        <p:spPr>
          <a:xfrm>
            <a:off x="2123640" y="573840"/>
            <a:ext cx="5209200" cy="320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3429000"/>
            <a:ext cx="8229240" cy="331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Опасны сайты, на которых обсуждаются </a:t>
            </a:r>
            <a:endParaRPr b="0" lang="ru-RU" sz="28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способы причинения боли и вреда, </a:t>
            </a:r>
            <a:endParaRPr b="0" lang="ru-RU" sz="28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способы чрезмерного похудения, </a:t>
            </a:r>
            <a:endParaRPr b="0" lang="ru-RU" sz="28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способы самоубийства, </a:t>
            </a:r>
            <a:endParaRPr b="0" lang="ru-RU" sz="28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сайты, на которых размещены полные ненависти сообщения, направленные против отдельных групп или лиц. </a:t>
            </a:r>
            <a:endParaRPr b="0" lang="ru-RU" sz="28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02" name="Рисунок 3" descr="x1.jpg"/>
          <p:cNvPicPr/>
          <p:nvPr/>
        </p:nvPicPr>
        <p:blipFill>
          <a:blip r:embed="rId1"/>
          <a:stretch/>
        </p:blipFill>
        <p:spPr>
          <a:xfrm>
            <a:off x="2483640" y="332640"/>
            <a:ext cx="4320000" cy="316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95640" y="5157360"/>
            <a:ext cx="8229240" cy="1040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b="1" lang="ru-RU" sz="4800" spc="-1" strike="noStrike">
                <a:solidFill>
                  <a:srgbClr val="c00000"/>
                </a:solidFill>
                <a:latin typeface="Century Gothic"/>
              </a:rPr>
              <a:t>Ты должен это знать! </a:t>
            </a:r>
            <a:endParaRPr b="0" lang="ru-RU" sz="48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04" name="Рисунок 3" descr="image.jpg"/>
          <p:cNvPicPr/>
          <p:nvPr/>
        </p:nvPicPr>
        <p:blipFill>
          <a:blip r:embed="rId1"/>
          <a:stretch/>
        </p:blipFill>
        <p:spPr>
          <a:xfrm>
            <a:off x="1403640" y="404640"/>
            <a:ext cx="6401520" cy="4680000"/>
          </a:xfrm>
          <a:prstGeom prst="rect">
            <a:avLst/>
          </a:prstGeom>
          <a:ln>
            <a:noFill/>
          </a:ln>
        </p:spPr>
      </p:pic>
      <p:pic>
        <p:nvPicPr>
          <p:cNvPr id="105" name="Picture 18" descr="C:\Users\User\Desktop\картинки с шаттерстока\shutterstock_52718074.jpg"/>
          <p:cNvPicPr/>
          <p:nvPr/>
        </p:nvPicPr>
        <p:blipFill>
          <a:blip r:embed="rId2"/>
          <a:stretch/>
        </p:blipFill>
        <p:spPr>
          <a:xfrm>
            <a:off x="107640" y="5445360"/>
            <a:ext cx="971640" cy="132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4653000"/>
            <a:ext cx="6130800" cy="194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ru-RU" sz="3600" spc="-1" strike="noStrike">
                <a:solidFill>
                  <a:srgbClr val="c00000"/>
                </a:solidFill>
                <a:latin typeface="Century Gothic"/>
              </a:rPr>
              <a:t>Третья опасность </a:t>
            </a:r>
            <a:r>
              <a:rPr b="1" lang="ru-RU" sz="3600" spc="-1" strike="noStrike">
                <a:solidFill>
                  <a:srgbClr val="000000"/>
                </a:solidFill>
                <a:latin typeface="Century Gothic"/>
              </a:rPr>
              <a:t>– </a:t>
            </a:r>
            <a:endParaRPr b="0" lang="ru-RU" sz="3600" spc="-1" strike="noStrike">
              <a:solidFill>
                <a:srgbClr val="80808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ru-RU" sz="3600" spc="-1" strike="noStrike">
                <a:solidFill>
                  <a:srgbClr val="000000"/>
                </a:solidFill>
                <a:latin typeface="Arial Black"/>
              </a:rPr>
              <a:t>Интернет-зависимость</a:t>
            </a:r>
            <a:endParaRPr b="0" lang="ru-RU" sz="36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07" name="Рисунок 3" descr="img37.jpg"/>
          <p:cNvPicPr/>
          <p:nvPr/>
        </p:nvPicPr>
        <p:blipFill>
          <a:blip r:embed="rId1"/>
          <a:stretch/>
        </p:blipFill>
        <p:spPr>
          <a:xfrm>
            <a:off x="6804360" y="4725000"/>
            <a:ext cx="2109960" cy="204660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4" descr="113512396_93107057_4278057_ff92ebb9.jpg"/>
          <p:cNvPicPr/>
          <p:nvPr/>
        </p:nvPicPr>
        <p:blipFill>
          <a:blip r:embed="rId2"/>
          <a:stretch/>
        </p:blipFill>
        <p:spPr>
          <a:xfrm>
            <a:off x="1392120" y="157680"/>
            <a:ext cx="6408360" cy="44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817</TotalTime>
  <Application>LibreOffice/6.3.0.4$Windows_X86_64 LibreOffice_project/057fc023c990d676a43019934386b85b21a9ee99</Application>
  <Words>218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2014-10-09T15:16:05Z</dcterms:created>
  <dc:creator>Oleg</dc:creator>
  <dc:description/>
  <dc:language>ru-RU</dc:language>
  <cp:lastModifiedBy>vikmoj</cp:lastModifiedBy>
  <dcterms:modified xsi:type="dcterms:W3CDTF">2015-11-16T18:14:48Z</dcterms:modified>
  <cp:revision>54</cp:revision>
  <dc:subject/>
  <dc:title>ГИГИЕНА ДЕВОЧЕК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