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7"/>
  </p:notesMasterIdLst>
  <p:sldIdLst>
    <p:sldId id="256" r:id="rId2"/>
    <p:sldId id="258" r:id="rId3"/>
    <p:sldId id="276" r:id="rId4"/>
    <p:sldId id="259" r:id="rId5"/>
    <p:sldId id="261" r:id="rId6"/>
    <p:sldId id="287" r:id="rId7"/>
    <p:sldId id="266" r:id="rId8"/>
    <p:sldId id="300" r:id="rId9"/>
    <p:sldId id="301" r:id="rId10"/>
    <p:sldId id="277" r:id="rId11"/>
    <p:sldId id="302" r:id="rId12"/>
    <p:sldId id="303" r:id="rId13"/>
    <p:sldId id="304" r:id="rId14"/>
    <p:sldId id="305" r:id="rId15"/>
    <p:sldId id="296" r:id="rId16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11"/>
        <p:sld r:id="rId6"/>
        <p:sld r:id="rId7"/>
        <p:sld r:id="rId8"/>
        <p:sld r:id="rId16"/>
      </p:sldLst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 autoAdjust="0"/>
    <p:restoredTop sz="90860" autoAdjust="0"/>
  </p:normalViewPr>
  <p:slideViewPr>
    <p:cSldViewPr>
      <p:cViewPr>
        <p:scale>
          <a:sx n="73" d="100"/>
          <a:sy n="73" d="100"/>
        </p:scale>
        <p:origin x="-1062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79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86CD2E-0FCB-48EC-9389-EA4B22774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998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BCCA4-469F-46AE-B07D-F2CA44D2E748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F2B590-44A8-4626-BC45-1F01AD89C9BA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8F185-B7A6-41A4-84FD-AD270BBE74DF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B0CF8-41D4-4F0D-A733-4A2854AF8ED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62D6CB-3E7A-4266-8F34-CA48DE2875B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673FA8-96F1-4414-8404-0022D3E4CFD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546BA-C18B-4444-AD40-E553F727FB00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7" name="AutoShape 12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36576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936625" y="1425575"/>
            <a:ext cx="7772400" cy="1143000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dt" sz="quarter" idx="10"/>
          </p:nvPr>
        </p:nvSpPr>
        <p:spPr>
          <a:xfrm>
            <a:off x="2667000" y="6553200"/>
            <a:ext cx="19050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5029200" y="6111875"/>
            <a:ext cx="3279775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525" y="6359525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CA46BA97-D6E3-44DF-A46A-4A907A1CA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97449-E291-456D-8C5D-064243C00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762000"/>
            <a:ext cx="20002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762000"/>
            <a:ext cx="58483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FAFF0-8DD6-4BDF-80D0-60A405FC3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31E4-937A-4E97-8E71-C28056509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A5121-1320-4A45-B7C1-CE1001AD2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91100" y="2362200"/>
            <a:ext cx="39243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1E56B-6BAE-4CE8-8191-385457AE0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F572B-4132-424E-B0E2-4071838B4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E90D9-21FD-4316-B85C-E627BEA12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DB6F-B35A-410C-9B21-73AB890441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93AF-31F4-4E09-A74E-EA3A254FC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5E473-1C90-4138-826A-95373280E4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2"/>
          <p:cNvGrpSpPr>
            <a:grpSpLocks/>
          </p:cNvGrpSpPr>
          <p:nvPr/>
        </p:nvGrpSpPr>
        <p:grpSpPr bwMode="auto">
          <a:xfrm>
            <a:off x="0" y="0"/>
            <a:ext cx="3200400" cy="6858000"/>
            <a:chOff x="0" y="0"/>
            <a:chExt cx="2016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762000" y="762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/>
          </a:p>
        </p:txBody>
      </p:sp>
      <p:sp>
        <p:nvSpPr>
          <p:cNvPr id="307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0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172200"/>
            <a:ext cx="472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Тетяна Ярова Завідуюча бібліотекою Славутицької ЗОШ №1</a:t>
            </a:r>
            <a:endParaRPr lang="en-US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3436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  <a:spAutoFit/>
          </a:bodyPr>
          <a:lstStyle>
            <a:lvl1pPr>
              <a:defRPr sz="26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6916A084-1554-4477-8D10-558263465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3081" name="Group 21"/>
          <p:cNvGrpSpPr>
            <a:grpSpLocks/>
          </p:cNvGrpSpPr>
          <p:nvPr/>
        </p:nvGrpSpPr>
        <p:grpSpPr bwMode="auto">
          <a:xfrm>
            <a:off x="228600" y="1981200"/>
            <a:ext cx="7391400" cy="319088"/>
            <a:chOff x="144" y="1248"/>
            <a:chExt cx="4656" cy="201"/>
          </a:xfrm>
        </p:grpSpPr>
        <p:sp>
          <p:nvSpPr>
            <p:cNvPr id="1036" name="AutoShape 12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AutoShape 20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>
    <p:wipe dir="d"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0125" y="1571625"/>
            <a:ext cx="7772400" cy="1143000"/>
          </a:xfrm>
        </p:spPr>
        <p:txBody>
          <a:bodyPr/>
          <a:lstStyle/>
          <a:p>
            <a:pPr eaLnBrk="1" hangingPunct="1"/>
            <a:r>
              <a:rPr lang="uk-UA" dirty="0" err="1" smtClean="0">
                <a:solidFill>
                  <a:srgbClr val="C00000"/>
                </a:solidFill>
              </a:rPr>
              <a:t>Международный</a:t>
            </a:r>
            <a:r>
              <a:rPr lang="uk-UA" dirty="0" smtClean="0">
                <a:solidFill>
                  <a:srgbClr val="C00000"/>
                </a:solidFill>
              </a:rPr>
              <a:t> День </a:t>
            </a:r>
            <a:r>
              <a:rPr lang="uk-UA" dirty="0" err="1" smtClean="0">
                <a:solidFill>
                  <a:srgbClr val="C00000"/>
                </a:solidFill>
              </a:rPr>
              <a:t>Школьных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dirty="0" err="1" smtClean="0">
                <a:solidFill>
                  <a:srgbClr val="C00000"/>
                </a:solidFill>
              </a:rPr>
              <a:t>Библиотек</a:t>
            </a:r>
            <a:endParaRPr lang="en-US" dirty="0" smtClean="0">
              <a:solidFill>
                <a:srgbClr val="C00000"/>
              </a:solidFill>
            </a:endParaRPr>
          </a:p>
        </p:txBody>
      </p:sp>
      <p:pic>
        <p:nvPicPr>
          <p:cNvPr id="5124" name="Рисунок 4" descr="ISLDlogo-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38" y="142875"/>
            <a:ext cx="1397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35896" y="4797152"/>
            <a:ext cx="482453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Полторак Н.А.</a:t>
            </a: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2020 - октябрь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mtClean="0"/>
              <a:t>Проекты Дня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2348880"/>
            <a:ext cx="3960440" cy="4104456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Международный проект книжных закладок: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можно сделать закладку, посвященную любимой книжке или библиотеке и переслать ее для обмена с любой школой любой страны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Открытка для библиотекаря  </a:t>
            </a:r>
          </a:p>
        </p:txBody>
      </p:sp>
      <p:pic>
        <p:nvPicPr>
          <p:cNvPr id="9220" name="Рисунок 4" descr="ISLDlogo-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00" y="285750"/>
            <a:ext cx="1397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zakladki_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14530" y="1844824"/>
            <a:ext cx="412947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4665712" cy="636240"/>
          </a:xfrm>
        </p:spPr>
        <p:txBody>
          <a:bodyPr/>
          <a:lstStyle/>
          <a:p>
            <a:r>
              <a:rPr lang="ru-RU" dirty="0" smtClean="0"/>
              <a:t>Закладки для книг:</a:t>
            </a:r>
            <a:endParaRPr lang="ru-RU" dirty="0"/>
          </a:p>
        </p:txBody>
      </p:sp>
      <p:pic>
        <p:nvPicPr>
          <p:cNvPr id="5" name="Рисунок 4" descr="skrep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238" y="620688"/>
            <a:ext cx="3499193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ygovic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70117"/>
            <a:ext cx="4572000" cy="488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788024" y="764704"/>
            <a:ext cx="3816424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5">
                    <a:lumMod val="75000"/>
                  </a:schemeClr>
                </a:solidFill>
              </a:rPr>
              <a:t>Закладка на скрепке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268760"/>
            <a:ext cx="6969968" cy="636240"/>
          </a:xfrm>
        </p:spPr>
        <p:txBody>
          <a:bodyPr/>
          <a:lstStyle/>
          <a:p>
            <a:r>
              <a:rPr lang="ru-RU" dirty="0" smtClean="0"/>
              <a:t>Закладка из бумаги и картона, ткани и ниток</a:t>
            </a:r>
            <a:endParaRPr lang="ru-RU" dirty="0"/>
          </a:p>
        </p:txBody>
      </p:sp>
      <p:pic>
        <p:nvPicPr>
          <p:cNvPr id="4" name="Рисунок 3" descr="315479_html_m40bf0ee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588224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188640"/>
            <a:ext cx="4449688" cy="708248"/>
          </a:xfrm>
        </p:spPr>
        <p:txBody>
          <a:bodyPr/>
          <a:lstStyle/>
          <a:p>
            <a:r>
              <a:rPr lang="ru-RU" dirty="0" smtClean="0"/>
              <a:t>Закладка-ладошка</a:t>
            </a:r>
            <a:endParaRPr lang="ru-RU" dirty="0"/>
          </a:p>
        </p:txBody>
      </p:sp>
      <p:pic>
        <p:nvPicPr>
          <p:cNvPr id="4" name="Рисунок 3" descr="0_b0451_43ca781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31049"/>
            <a:ext cx="4932040" cy="592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148064" y="1916832"/>
            <a:ext cx="3528392" cy="267765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Понадобится:</a:t>
            </a:r>
          </a:p>
          <a:p>
            <a:r>
              <a:rPr lang="ru-RU" dirty="0" smtClean="0"/>
              <a:t>Картон или бумага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Карандаш, ластик</a:t>
            </a:r>
          </a:p>
          <a:p>
            <a:r>
              <a:rPr lang="ru-RU" dirty="0" smtClean="0"/>
              <a:t>Фломастеры</a:t>
            </a:r>
          </a:p>
          <a:p>
            <a:r>
              <a:rPr lang="ru-RU" dirty="0" smtClean="0"/>
              <a:t>Клей</a:t>
            </a: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80928"/>
            <a:ext cx="8001000" cy="11430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Задание к празднику: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Сделать книжную закладку другу.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Поздравительная открытка или рисунок библиотекарю.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dirty="0" err="1" smtClean="0"/>
              <a:t>Международный</a:t>
            </a:r>
            <a:r>
              <a:rPr lang="uk-UA" dirty="0" smtClean="0"/>
              <a:t> День </a:t>
            </a:r>
            <a:br>
              <a:rPr lang="uk-UA" dirty="0" smtClean="0"/>
            </a:br>
            <a:r>
              <a:rPr lang="uk-UA" dirty="0" err="1" smtClean="0"/>
              <a:t>Школьных</a:t>
            </a:r>
            <a:r>
              <a:rPr lang="uk-UA" dirty="0" smtClean="0"/>
              <a:t> </a:t>
            </a:r>
            <a:r>
              <a:rPr lang="uk-UA" dirty="0" err="1" smtClean="0"/>
              <a:t>Библиотек</a:t>
            </a:r>
            <a:r>
              <a:rPr lang="uk-UA" dirty="0" smtClean="0"/>
              <a:t> </a:t>
            </a:r>
            <a:r>
              <a:rPr lang="uk-UA" dirty="0" smtClean="0"/>
              <a:t>26 </a:t>
            </a:r>
            <a:r>
              <a:rPr lang="uk-UA" smtClean="0"/>
              <a:t>октября</a:t>
            </a:r>
            <a:endParaRPr lang="en-US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2357438"/>
            <a:ext cx="8001000" cy="3929062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dirty="0" err="1" smtClean="0">
                <a:solidFill>
                  <a:srgbClr val="FF0000"/>
                </a:solidFill>
              </a:rPr>
              <a:t>Дорогие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школьные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err="1" smtClean="0">
                <a:solidFill>
                  <a:srgbClr val="FF0000"/>
                </a:solidFill>
              </a:rPr>
              <a:t>библиотекари</a:t>
            </a:r>
            <a:r>
              <a:rPr lang="uk-UA" dirty="0" smtClean="0">
                <a:solidFill>
                  <a:srgbClr val="FF0000"/>
                </a:solidFill>
              </a:rPr>
              <a:t>!</a:t>
            </a:r>
          </a:p>
          <a:p>
            <a:pPr algn="ctr" eaLnBrk="1" hangingPunct="1">
              <a:buFont typeface="Wingdings" pitchFamily="2" charset="2"/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endParaRPr lang="uk-UA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uk-UA" dirty="0" err="1" smtClean="0">
                <a:solidFill>
                  <a:srgbClr val="FF0000"/>
                </a:solidFill>
              </a:rPr>
              <a:t>Счастья</a:t>
            </a:r>
            <a:r>
              <a:rPr lang="uk-UA" dirty="0" smtClean="0">
                <a:solidFill>
                  <a:srgbClr val="FF0000"/>
                </a:solidFill>
              </a:rPr>
              <a:t> вам, </a:t>
            </a:r>
            <a:r>
              <a:rPr lang="uk-UA" dirty="0" err="1" smtClean="0">
                <a:solidFill>
                  <a:srgbClr val="FF0000"/>
                </a:solidFill>
              </a:rPr>
              <a:t>здоровья</a:t>
            </a:r>
            <a:r>
              <a:rPr lang="uk-UA" dirty="0" smtClean="0">
                <a:solidFill>
                  <a:srgbClr val="FF0000"/>
                </a:solidFill>
              </a:rPr>
              <a:t>,                      </a:t>
            </a:r>
            <a:r>
              <a:rPr lang="uk-UA" dirty="0" err="1" smtClean="0">
                <a:solidFill>
                  <a:srgbClr val="FF0000"/>
                </a:solidFill>
              </a:rPr>
              <a:t>любви</a:t>
            </a:r>
            <a:r>
              <a:rPr lang="uk-UA" dirty="0" smtClean="0">
                <a:solidFill>
                  <a:srgbClr val="FF0000"/>
                </a:solidFill>
              </a:rPr>
              <a:t>,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dirty="0" err="1" smtClean="0">
                <a:solidFill>
                  <a:srgbClr val="FF0000"/>
                </a:solidFill>
              </a:rPr>
              <a:t>семейного</a:t>
            </a:r>
            <a:r>
              <a:rPr lang="uk-UA" dirty="0" smtClean="0">
                <a:solidFill>
                  <a:srgbClr val="FF0000"/>
                </a:solidFill>
              </a:rPr>
              <a:t> тепла  и                     </a:t>
            </a:r>
            <a:r>
              <a:rPr lang="uk-UA" dirty="0" err="1" smtClean="0">
                <a:solidFill>
                  <a:srgbClr val="FF0000"/>
                </a:solidFill>
              </a:rPr>
              <a:t>процветания</a:t>
            </a:r>
            <a:r>
              <a:rPr lang="uk-UA" dirty="0" smtClean="0">
                <a:solidFill>
                  <a:srgbClr val="FF0000"/>
                </a:solidFill>
              </a:rPr>
              <a:t>! </a:t>
            </a:r>
          </a:p>
          <a:p>
            <a:pPr eaLnBrk="1" hangingPunct="1">
              <a:buFont typeface="Wingdings" pitchFamily="2" charset="2"/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20484" name="Рисунок 4" descr="ISLDlogo-lar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75" y="0"/>
            <a:ext cx="1397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8" descr="8414-001-04-102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924175"/>
            <a:ext cx="421481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979613" y="5919788"/>
            <a:ext cx="4105275" cy="938212"/>
          </a:xfrm>
        </p:spPr>
        <p:txBody>
          <a:bodyPr/>
          <a:lstStyle/>
          <a:p>
            <a:pPr>
              <a:defRPr/>
            </a:pPr>
            <a:endParaRPr lang="ru-RU" sz="1100" dirty="0" smtClean="0"/>
          </a:p>
          <a:p>
            <a:pPr>
              <a:defRPr/>
            </a:pPr>
            <a:endParaRPr lang="ru-RU" sz="1100" dirty="0" smtClean="0"/>
          </a:p>
          <a:p>
            <a:pPr>
              <a:defRPr/>
            </a:pPr>
            <a:endParaRPr lang="ru-RU" sz="1100" dirty="0" smtClean="0"/>
          </a:p>
          <a:p>
            <a:pPr>
              <a:defRPr/>
            </a:pPr>
            <a:endParaRPr lang="ru-RU" sz="1100" dirty="0" smtClean="0"/>
          </a:p>
          <a:p>
            <a:pPr>
              <a:defRPr/>
            </a:pPr>
            <a:endParaRPr lang="ru-RU" sz="1100" dirty="0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50" y="1357313"/>
            <a:ext cx="8001000" cy="642937"/>
          </a:xfrm>
        </p:spPr>
        <p:txBody>
          <a:bodyPr/>
          <a:lstStyle/>
          <a:p>
            <a:pPr algn="ctr"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z="3200" smtClean="0"/>
              <a:t>Первый Международный День </a:t>
            </a:r>
            <a:br>
              <a:rPr lang="ru-RU" sz="3200" smtClean="0"/>
            </a:br>
            <a:r>
              <a:rPr lang="ru-RU" sz="3200" smtClean="0"/>
              <a:t>Школьных Библиотек</a:t>
            </a:r>
            <a:endParaRPr lang="en-US" sz="320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88840"/>
            <a:ext cx="7461448" cy="1786880"/>
          </a:xfrm>
        </p:spPr>
        <p:txBody>
          <a:bodyPr/>
          <a:lstStyle/>
          <a:p>
            <a:pPr indent="369888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b="1" dirty="0" smtClean="0"/>
              <a:t>Первый Международный День Школьных Библиотек  был проведен 18 октября 1999 года на тему «Один день </a:t>
            </a:r>
            <a:r>
              <a:rPr lang="uk-UA" sz="1800" b="1" dirty="0" err="1" smtClean="0"/>
              <a:t>из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жизни</a:t>
            </a:r>
            <a:r>
              <a:rPr lang="uk-UA" sz="1800" b="1" dirty="0" smtClean="0"/>
              <a:t> …»</a:t>
            </a:r>
            <a:endParaRPr lang="ru-RU" sz="1400" dirty="0" smtClean="0"/>
          </a:p>
          <a:p>
            <a:pPr indent="200025" algn="just" eaLnBrk="1" hangingPunct="1">
              <a:buFont typeface="Wingdings" pitchFamily="2" charset="2"/>
              <a:buNone/>
              <a:defRPr/>
            </a:pPr>
            <a:r>
              <a:rPr lang="en-US" sz="1400" dirty="0" smtClean="0"/>
              <a:t>“</a:t>
            </a:r>
            <a:r>
              <a:rPr lang="ru-RU" sz="1400" dirty="0" smtClean="0"/>
              <a:t>Президент </a:t>
            </a:r>
            <a:r>
              <a:rPr lang="ru-RU" sz="1400" dirty="0" smtClean="0"/>
              <a:t>Международной Ассоциации Школьных Библиотек </a:t>
            </a:r>
            <a:r>
              <a:rPr lang="ru-RU" sz="1400" dirty="0" smtClean="0"/>
              <a:t> сообщила, </a:t>
            </a:r>
            <a:r>
              <a:rPr lang="ru-RU" sz="1400" dirty="0" smtClean="0"/>
              <a:t>что понедельник 18 октября 1999 года будет Первым Международным Днем Школьных Библиотек и что </a:t>
            </a:r>
            <a:r>
              <a:rPr lang="ru-RU" sz="1400" b="1" i="1" dirty="0" smtClean="0"/>
              <a:t>каждый третий понедельник октября</a:t>
            </a:r>
            <a:r>
              <a:rPr lang="ru-RU" sz="1400" dirty="0" smtClean="0"/>
              <a:t>, начиная с этого года, будет отмечаться как Международный День Школьных Библиотек.</a:t>
            </a:r>
          </a:p>
          <a:p>
            <a:pPr indent="200025" algn="just" eaLnBrk="1" hangingPunct="1">
              <a:buFont typeface="Wingdings" pitchFamily="2" charset="2"/>
              <a:buNone/>
              <a:defRPr/>
            </a:pPr>
            <a:endParaRPr lang="uk-UA" sz="1400" dirty="0" smtClean="0"/>
          </a:p>
        </p:txBody>
      </p:sp>
      <p:pic>
        <p:nvPicPr>
          <p:cNvPr id="6149" name="Рисунок 5" descr="ISLD 199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75" y="0"/>
            <a:ext cx="15716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7698970_6-720x47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3887870"/>
            <a:ext cx="4464496" cy="2970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143000"/>
            <a:ext cx="8001000" cy="1143000"/>
          </a:xfrm>
        </p:spPr>
        <p:txBody>
          <a:bodyPr/>
          <a:lstStyle/>
          <a:p>
            <a:pPr indent="271463" eaLnBrk="1" hangingPunct="1"/>
            <a:r>
              <a:rPr lang="uk-UA" sz="2000" dirty="0" smtClean="0"/>
              <a:t>В 2005 </a:t>
            </a:r>
            <a:r>
              <a:rPr lang="uk-UA" sz="2000" dirty="0" err="1" smtClean="0"/>
              <a:t>году</a:t>
            </a:r>
            <a:r>
              <a:rPr lang="uk-UA" sz="2000" dirty="0" smtClean="0"/>
              <a:t> </a:t>
            </a:r>
            <a:r>
              <a:rPr lang="uk-UA" sz="2000" dirty="0" err="1" smtClean="0"/>
              <a:t>новый</a:t>
            </a:r>
            <a:r>
              <a:rPr lang="uk-UA" sz="2000" dirty="0" smtClean="0"/>
              <a:t> Президент </a:t>
            </a:r>
            <a:r>
              <a:rPr lang="en-US" sz="2000" dirty="0" smtClean="0"/>
              <a:t>IASL</a:t>
            </a:r>
            <a:r>
              <a:rPr lang="uk-UA" sz="2000" dirty="0" smtClean="0"/>
              <a:t> </a:t>
            </a:r>
            <a:r>
              <a:rPr lang="uk-UA" sz="2000" dirty="0" err="1" smtClean="0"/>
              <a:t>Питер</a:t>
            </a:r>
            <a:r>
              <a:rPr lang="uk-UA" sz="2000" dirty="0" smtClean="0"/>
              <a:t> </a:t>
            </a:r>
            <a:r>
              <a:rPr lang="uk-UA" sz="2000" dirty="0" err="1" smtClean="0"/>
              <a:t>Гинко</a:t>
            </a:r>
            <a:r>
              <a:rPr lang="uk-UA" sz="2000" dirty="0" smtClean="0"/>
              <a:t>  </a:t>
            </a:r>
            <a:br>
              <a:rPr lang="uk-UA" sz="2000" dirty="0" smtClean="0"/>
            </a:br>
            <a:r>
              <a:rPr lang="uk-UA" sz="2000" dirty="0" smtClean="0"/>
              <a:t>заново </a:t>
            </a:r>
            <a:r>
              <a:rPr lang="uk-UA" sz="2000" dirty="0" err="1" smtClean="0"/>
              <a:t>утвердил</a:t>
            </a:r>
            <a:r>
              <a:rPr lang="uk-UA" sz="2000" dirty="0" smtClean="0"/>
              <a:t> </a:t>
            </a:r>
            <a:r>
              <a:rPr lang="uk-UA" sz="2000" dirty="0" err="1" smtClean="0"/>
              <a:t>проведение</a:t>
            </a:r>
            <a:r>
              <a:rPr lang="uk-UA" sz="2000" dirty="0" smtClean="0"/>
              <a:t> МДШБ и </a:t>
            </a:r>
            <a:r>
              <a:rPr lang="uk-UA" sz="2000" dirty="0" err="1" smtClean="0"/>
              <a:t>объявил</a:t>
            </a:r>
            <a:r>
              <a:rPr lang="uk-UA" sz="2000" dirty="0" smtClean="0"/>
              <a:t/>
            </a:r>
            <a:br>
              <a:rPr lang="uk-UA" sz="2000" dirty="0" smtClean="0"/>
            </a:br>
            <a:r>
              <a:rPr lang="uk-UA" sz="2000" dirty="0" smtClean="0"/>
              <a:t>Днем </a:t>
            </a:r>
            <a:r>
              <a:rPr lang="uk-UA" sz="2000" i="1" dirty="0" err="1" smtClean="0"/>
              <a:t>каждый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четвертый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понедельник</a:t>
            </a:r>
            <a:r>
              <a:rPr lang="uk-UA" sz="2000" i="1" dirty="0" smtClean="0"/>
              <a:t> </a:t>
            </a:r>
            <a:r>
              <a:rPr lang="uk-UA" sz="2000" i="1" dirty="0" err="1" smtClean="0"/>
              <a:t>октября</a:t>
            </a:r>
            <a:r>
              <a:rPr lang="uk-UA" sz="2000" dirty="0" smtClean="0"/>
              <a:t>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en-US" sz="2000" dirty="0" smtClean="0"/>
          </a:p>
        </p:txBody>
      </p:sp>
      <p:pic>
        <p:nvPicPr>
          <p:cNvPr id="7172" name="Рисунок 4" descr="ISLDlogo-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214313"/>
            <a:ext cx="13970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6" descr="iaslnz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40264" y="2780928"/>
            <a:ext cx="4559928" cy="39085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28688" y="500063"/>
            <a:ext cx="8001000" cy="1143000"/>
          </a:xfrm>
        </p:spPr>
        <p:txBody>
          <a:bodyPr/>
          <a:lstStyle/>
          <a:p>
            <a:pPr algn="ctr" eaLnBrk="1" hangingPunct="1"/>
            <a:r>
              <a:rPr lang="uk-UA" smtClean="0"/>
              <a:t>Эмблема Дня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indent="109538" eaLnBrk="1" hangingPunct="1">
              <a:buFont typeface="Wingdings" pitchFamily="2" charset="2"/>
              <a:buNone/>
              <a:defRPr/>
            </a:pPr>
            <a:r>
              <a:rPr lang="en-US" sz="1800" b="1" dirty="0" smtClean="0"/>
              <a:t>    </a:t>
            </a:r>
            <a:r>
              <a:rPr lang="en-US" sz="2000" b="1" dirty="0" smtClean="0"/>
              <a:t> </a:t>
            </a:r>
            <a:r>
              <a:rPr lang="ru-RU" sz="2400" b="1" dirty="0" smtClean="0"/>
              <a:t>Э</a:t>
            </a:r>
            <a:r>
              <a:rPr lang="uk-UA" sz="2400" b="1" dirty="0" smtClean="0"/>
              <a:t>мблема Международного Дня Школьных Библиотек представляет собой цветок с шестью лепестками, изображенный на фоне раскрытой</a:t>
            </a:r>
            <a:r>
              <a:rPr lang="en-US" sz="2400" b="1" dirty="0" smtClean="0"/>
              <a:t>                                          </a:t>
            </a:r>
            <a:r>
              <a:rPr lang="uk-UA" sz="2400" b="1" dirty="0" smtClean="0"/>
              <a:t> книги.</a:t>
            </a:r>
            <a:endParaRPr lang="en-US" sz="24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8196" name="Рисунок 4" descr="ISLDlogo-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3500438"/>
            <a:ext cx="24987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5" descr="International School Library Day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28575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765175"/>
            <a:ext cx="8001000" cy="1143000"/>
          </a:xfrm>
        </p:spPr>
        <p:txBody>
          <a:bodyPr/>
          <a:lstStyle/>
          <a:p>
            <a:pPr algn="ctr" eaLnBrk="1" hangingPunct="1"/>
            <a:r>
              <a:rPr lang="uk-UA" sz="2600" smtClean="0"/>
              <a:t>Как празднуется Международный </a:t>
            </a:r>
            <a:br>
              <a:rPr lang="uk-UA" sz="2600" smtClean="0"/>
            </a:br>
            <a:r>
              <a:rPr lang="uk-UA" sz="2600" smtClean="0"/>
              <a:t>       День Школьных Библиотек в разных странах мира</a:t>
            </a:r>
            <a:endParaRPr lang="en-US" sz="260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1" y="2362200"/>
            <a:ext cx="2649488" cy="4163144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000" b="1" dirty="0" smtClean="0"/>
              <a:t>                        </a:t>
            </a:r>
            <a:r>
              <a:rPr lang="uk-UA" b="1" u="sng" dirty="0" err="1" smtClean="0"/>
              <a:t>Австралия</a:t>
            </a:r>
            <a:r>
              <a:rPr lang="uk-UA" b="1" u="sng" dirty="0" smtClean="0"/>
              <a:t>:</a:t>
            </a:r>
            <a:endParaRPr lang="en-US" sz="2000" dirty="0" smtClean="0"/>
          </a:p>
          <a:p>
            <a:pPr eaLnBrk="1" hangingPunct="1"/>
            <a:r>
              <a:rPr lang="uk-UA" sz="2000" dirty="0" err="1" smtClean="0"/>
              <a:t>Работа</a:t>
            </a:r>
            <a:r>
              <a:rPr lang="uk-UA" sz="2000" dirty="0" smtClean="0"/>
              <a:t> </a:t>
            </a:r>
            <a:r>
              <a:rPr lang="uk-UA" sz="2000" dirty="0" err="1" smtClean="0"/>
              <a:t>волонтеров</a:t>
            </a:r>
            <a:r>
              <a:rPr lang="uk-UA" sz="2000" dirty="0" smtClean="0"/>
              <a:t> в </a:t>
            </a:r>
            <a:r>
              <a:rPr lang="uk-UA" sz="2000" dirty="0" err="1" smtClean="0"/>
              <a:t>школьной</a:t>
            </a:r>
            <a:r>
              <a:rPr lang="uk-UA" sz="2000" dirty="0" smtClean="0"/>
              <a:t> </a:t>
            </a:r>
            <a:r>
              <a:rPr lang="uk-UA" sz="2000" dirty="0" err="1" smtClean="0"/>
              <a:t>библиотеке</a:t>
            </a:r>
            <a:r>
              <a:rPr lang="uk-UA" sz="2000" dirty="0" smtClean="0"/>
              <a:t>. </a:t>
            </a:r>
            <a:endParaRPr lang="en-US" sz="2000" dirty="0" smtClean="0"/>
          </a:p>
          <a:p>
            <a:pPr eaLnBrk="1" hangingPunct="1"/>
            <a:r>
              <a:rPr lang="uk-UA" sz="2000" dirty="0" err="1" smtClean="0"/>
              <a:t>Книжные</a:t>
            </a:r>
            <a:r>
              <a:rPr lang="uk-UA" sz="2000" dirty="0" smtClean="0"/>
              <a:t> и </a:t>
            </a:r>
            <a:r>
              <a:rPr lang="uk-UA" sz="2000" dirty="0" err="1" smtClean="0"/>
              <a:t>фото-</a:t>
            </a:r>
            <a:endParaRPr lang="uk-UA" sz="2000" dirty="0" smtClean="0"/>
          </a:p>
          <a:p>
            <a:pPr eaLnBrk="1" hangingPunct="1">
              <a:buFont typeface="Wingdings" pitchFamily="2" charset="2"/>
              <a:buNone/>
            </a:pPr>
            <a:r>
              <a:rPr lang="uk-UA" sz="2000" dirty="0" smtClean="0"/>
              <a:t>     </a:t>
            </a:r>
            <a:r>
              <a:rPr lang="uk-UA" sz="2000" dirty="0" err="1" smtClean="0"/>
              <a:t>выставки</a:t>
            </a:r>
            <a:r>
              <a:rPr lang="uk-UA" sz="2000" dirty="0" smtClean="0"/>
              <a:t>. </a:t>
            </a:r>
            <a:endParaRPr lang="en-US" sz="2000" dirty="0" smtClean="0"/>
          </a:p>
          <a:p>
            <a:pPr eaLnBrk="1" hangingPunct="1"/>
            <a:r>
              <a:rPr lang="uk-UA" sz="2000" dirty="0" err="1" smtClean="0"/>
              <a:t>Библиотечные</a:t>
            </a:r>
            <a:r>
              <a:rPr lang="uk-UA" sz="2000" dirty="0" smtClean="0"/>
              <a:t> уроки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dirty="0" smtClean="0"/>
              <a:t>     и </a:t>
            </a:r>
            <a:r>
              <a:rPr lang="uk-UA" sz="2000" dirty="0" err="1" smtClean="0"/>
              <a:t>классные</a:t>
            </a:r>
            <a:r>
              <a:rPr lang="uk-UA" sz="2000" dirty="0" smtClean="0"/>
              <a:t> </a:t>
            </a:r>
            <a:r>
              <a:rPr lang="uk-UA" sz="2000" dirty="0" err="1" smtClean="0"/>
              <a:t>часы</a:t>
            </a:r>
            <a:r>
              <a:rPr lang="uk-UA" sz="2000" dirty="0" smtClean="0"/>
              <a:t>.</a:t>
            </a:r>
          </a:p>
          <a:p>
            <a:pPr eaLnBrk="1" hangingPunct="1"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  <a:p>
            <a:pPr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11269" name="Рисунок 5" descr="ISLDlogo-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0"/>
            <a:ext cx="11874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Рисунок 8" descr="gallery1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23" y="2708920"/>
            <a:ext cx="5638777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3" name="Рисунок 10" descr="au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500" y="2428875"/>
            <a:ext cx="71437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sz="2600" smtClean="0"/>
              <a:t>Как празднуется Международный </a:t>
            </a:r>
            <a:br>
              <a:rPr lang="uk-UA" sz="2600" smtClean="0"/>
            </a:br>
            <a:r>
              <a:rPr lang="uk-UA" sz="2600" smtClean="0"/>
              <a:t>       День Школьных Библиотек в разных странах мира </a:t>
            </a:r>
            <a:endParaRPr lang="en-US" sz="2600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2362200"/>
            <a:ext cx="3153544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uk-UA" sz="2400" b="1" dirty="0" smtClean="0"/>
              <a:t>                       </a:t>
            </a:r>
            <a:r>
              <a:rPr lang="uk-UA" sz="2400" b="1" u="sng" dirty="0" err="1" smtClean="0"/>
              <a:t>Великобритания</a:t>
            </a:r>
            <a:endParaRPr lang="uk-UA" sz="2400" b="1" u="sng" dirty="0" smtClean="0"/>
          </a:p>
          <a:p>
            <a:pPr marL="0" indent="271463" algn="just">
              <a:buFont typeface="Wingdings" pitchFamily="2" charset="2"/>
              <a:buNone/>
              <a:defRPr/>
            </a:pPr>
            <a:r>
              <a:rPr lang="ru-RU" sz="1800" dirty="0" smtClean="0"/>
              <a:t>Конкурс на лучшую фотографию о  праздновании Международного Дня Школьных Библиотек в  школе. </a:t>
            </a:r>
            <a:endParaRPr lang="en-US" sz="1800" dirty="0" smtClean="0"/>
          </a:p>
        </p:txBody>
      </p:sp>
      <p:pic>
        <p:nvPicPr>
          <p:cNvPr id="1030" name="Рисунок 5" descr="ISLDlogo-large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0"/>
            <a:ext cx="125888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Рисунок 8" descr="gb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8538" y="2565400"/>
            <a:ext cx="571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Рисунок 8" descr="ISLD collage post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0704" y="1844825"/>
            <a:ext cx="3553295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8001000" cy="1143000"/>
          </a:xfrm>
        </p:spPr>
        <p:txBody>
          <a:bodyPr/>
          <a:lstStyle/>
          <a:p>
            <a:pPr algn="ctr" eaLnBrk="1" hangingPunct="1"/>
            <a:r>
              <a:rPr lang="uk-UA" sz="2800" smtClean="0"/>
              <a:t>Как празднуется Международный </a:t>
            </a:r>
            <a:br>
              <a:rPr lang="uk-UA" sz="2800" smtClean="0"/>
            </a:br>
            <a:r>
              <a:rPr lang="uk-UA" sz="2800" smtClean="0"/>
              <a:t>       День Школьных Библиотек в разных странах мира</a:t>
            </a:r>
            <a:endParaRPr lang="en-US" sz="2800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2276872"/>
            <a:ext cx="39243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2400" dirty="0" smtClean="0"/>
              <a:t>             </a:t>
            </a:r>
            <a:r>
              <a:rPr lang="uk-UA" sz="2400" b="1" u="sng" dirty="0" err="1" smtClean="0"/>
              <a:t>Нидерланды</a:t>
            </a:r>
            <a:endParaRPr lang="uk-UA" sz="2400" b="1" u="sng" dirty="0" smtClean="0"/>
          </a:p>
          <a:p>
            <a:pPr indent="-16192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uk-UA" sz="1800" dirty="0" smtClean="0"/>
          </a:p>
          <a:p>
            <a:pPr marL="90488" indent="180975" algn="just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uk-UA" sz="1800" dirty="0" smtClean="0"/>
              <a:t>Конкурс изготовленных своими руками суперобложек для любимых книжек. В конкурсе принимают участие более 350 учеников.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</p:txBody>
      </p:sp>
      <p:pic>
        <p:nvPicPr>
          <p:cNvPr id="14341" name="Рисунок 5" descr="ISLDlogo-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0"/>
            <a:ext cx="125888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149363" y="2863363"/>
            <a:ext cx="2961877" cy="5027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7" descr="n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2348880"/>
            <a:ext cx="64293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65175"/>
            <a:ext cx="8001000" cy="1143000"/>
          </a:xfrm>
        </p:spPr>
        <p:txBody>
          <a:bodyPr/>
          <a:lstStyle/>
          <a:p>
            <a:pPr algn="ctr" eaLnBrk="1" hangingPunct="1"/>
            <a:r>
              <a:rPr lang="uk-UA" sz="2800" smtClean="0"/>
              <a:t>Как празднуется Международный </a:t>
            </a:r>
            <a:br>
              <a:rPr lang="uk-UA" sz="2800" smtClean="0"/>
            </a:br>
            <a:r>
              <a:rPr lang="uk-UA" sz="2800" smtClean="0"/>
              <a:t>       День Школьных Библиотек в разных странах мира</a:t>
            </a:r>
            <a:endParaRPr lang="en-US" sz="280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2428874"/>
            <a:ext cx="3715320" cy="395245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uk-UA" sz="2400" dirty="0" smtClean="0"/>
              <a:t>           </a:t>
            </a:r>
            <a:r>
              <a:rPr lang="uk-UA" b="1" u="sng" dirty="0" err="1" smtClean="0"/>
              <a:t>Румыния</a:t>
            </a:r>
            <a:endParaRPr lang="uk-UA" b="1" u="sng" dirty="0" smtClean="0"/>
          </a:p>
          <a:p>
            <a:pPr eaLnBrk="1" hangingPunct="1"/>
            <a:r>
              <a:rPr lang="uk-UA" sz="2000" dirty="0" err="1" smtClean="0"/>
              <a:t>Чтение</a:t>
            </a:r>
            <a:r>
              <a:rPr lang="uk-UA" sz="2000" dirty="0" smtClean="0"/>
              <a:t> книг в </a:t>
            </a:r>
            <a:r>
              <a:rPr lang="uk-UA" sz="2000" dirty="0" err="1" smtClean="0"/>
              <a:t>библиотеке</a:t>
            </a:r>
            <a:r>
              <a:rPr lang="uk-UA" sz="2000" dirty="0" smtClean="0"/>
              <a:t> </a:t>
            </a:r>
            <a:r>
              <a:rPr lang="ru-RU" sz="2000" dirty="0" smtClean="0"/>
              <a:t>(ученики 2-4 классов).</a:t>
            </a:r>
            <a:endParaRPr lang="uk-UA" sz="2000" dirty="0" smtClean="0"/>
          </a:p>
          <a:p>
            <a:pPr eaLnBrk="1" hangingPunct="1"/>
            <a:r>
              <a:rPr lang="uk-UA" sz="2000" dirty="0" err="1" smtClean="0"/>
              <a:t>Изготовление</a:t>
            </a:r>
            <a:r>
              <a:rPr lang="uk-UA" sz="2000" dirty="0" smtClean="0"/>
              <a:t> закладок в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dirty="0" smtClean="0"/>
              <a:t>подарок учителям, родителям и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dirty="0" smtClean="0"/>
              <a:t>для </a:t>
            </a:r>
            <a:r>
              <a:rPr lang="uk-UA" sz="2000" dirty="0" err="1" smtClean="0"/>
              <a:t>обмена</a:t>
            </a:r>
            <a:r>
              <a:rPr lang="uk-UA" sz="2000" dirty="0" smtClean="0"/>
              <a:t> </a:t>
            </a:r>
            <a:r>
              <a:rPr lang="uk-UA" sz="2000" dirty="0" err="1" smtClean="0"/>
              <a:t>между</a:t>
            </a:r>
            <a:r>
              <a:rPr lang="uk-UA" sz="2000" dirty="0" smtClean="0"/>
              <a:t> учениками </a:t>
            </a:r>
            <a:r>
              <a:rPr lang="uk-UA" sz="2000" dirty="0" err="1" smtClean="0"/>
              <a:t>из</a:t>
            </a:r>
            <a:r>
              <a:rPr lang="uk-UA" sz="20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000" dirty="0" smtClean="0"/>
              <a:t>других </a:t>
            </a:r>
            <a:r>
              <a:rPr lang="uk-UA" sz="2000" dirty="0" err="1" smtClean="0"/>
              <a:t>школ</a:t>
            </a:r>
            <a:r>
              <a:rPr lang="uk-UA" sz="2000" dirty="0" smtClean="0"/>
              <a:t>.</a:t>
            </a:r>
          </a:p>
          <a:p>
            <a:pPr algn="ctr" eaLnBrk="1" hangingPunct="1">
              <a:buFont typeface="Wingdings" pitchFamily="2" charset="2"/>
              <a:buNone/>
            </a:pPr>
            <a:endParaRPr lang="uk-UA" b="1" u="sng" dirty="0" smtClean="0"/>
          </a:p>
        </p:txBody>
      </p:sp>
      <p:pic>
        <p:nvPicPr>
          <p:cNvPr id="16388" name="Рисунок 5" descr="ISLDlogo-lar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0"/>
            <a:ext cx="1258887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6" descr="r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2492896"/>
            <a:ext cx="6477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8" descr="romania li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789" y="3573016"/>
            <a:ext cx="4648211" cy="3284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8172400" cy="1143000"/>
          </a:xfrm>
        </p:spPr>
        <p:txBody>
          <a:bodyPr/>
          <a:lstStyle/>
          <a:p>
            <a:pPr algn="r"/>
            <a:r>
              <a:rPr lang="ru-R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Яковенко Елена Юрьевна</a:t>
            </a:r>
            <a:br>
              <a:rPr lang="ru-RU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i="1" dirty="0" smtClean="0"/>
              <a:t>Библиотекарь</a:t>
            </a:r>
            <a:endParaRPr lang="ru-RU" i="1" dirty="0"/>
          </a:p>
        </p:txBody>
      </p:sp>
      <p:pic>
        <p:nvPicPr>
          <p:cNvPr id="4" name="Рисунок 3" descr="Яковенко_Елена_Юрьев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5058" y="2852936"/>
            <a:ext cx="2644853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707904" y="1412776"/>
            <a:ext cx="5436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книгу в школе взять 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Есть библиотека,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Там хранятся книги в ряд,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На все есть картотека.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этот день поздравить надо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Это заведение,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Ведь без книжек наша школа 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Пустое учреждение.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Пожелать одно лишь можно —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Большого пополнения,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Открытых каждый день дверей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И частых посещений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5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7|1.9|2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3|1.4|0.9|0.3|0.8|0.7|0.1|0.5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9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3|1.1|1.2|1|0.1|1|1.5|0.7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7|1.1|0.8|0.2|0.2|0.6|0.3|0.2|1.3|1.1|0|1.3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|0.7|0|0.7|0.1|0.5|0|0.5|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0|0.7|0|0.7|0.1|0.5|0|0.5|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|0.9|0.9|1"/>
</p:tagLst>
</file>

<file path=ppt/theme/theme1.xml><?xml version="1.0" encoding="utf-8"?>
<a:theme xmlns:a="http://schemas.openxmlformats.org/drawingml/2006/main" name="Capsules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  <a:ln>
          <a:solidFill>
            <a:srgbClr val="002060"/>
          </a:solidFill>
        </a:ln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2094</TotalTime>
  <Words>291</Words>
  <Application>Microsoft Office PowerPoint</Application>
  <PresentationFormat>Экран (4:3)</PresentationFormat>
  <Paragraphs>63</Paragraphs>
  <Slides>15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  <vt:variant>
        <vt:lpstr>Произвольные показы</vt:lpstr>
      </vt:variant>
      <vt:variant>
        <vt:i4>1</vt:i4>
      </vt:variant>
    </vt:vector>
  </HeadingPairs>
  <TitlesOfParts>
    <vt:vector size="17" baseType="lpstr">
      <vt:lpstr>Capsules</vt:lpstr>
      <vt:lpstr>Международный День Школьных Библиотек</vt:lpstr>
      <vt:lpstr> Первый Международный День  Школьных Библиотек</vt:lpstr>
      <vt:lpstr>В 2005 году новый Президент IASL Питер Гинко   заново утвердил проведение МДШБ и объявил Днем каждый четвертый понедельник октября.  </vt:lpstr>
      <vt:lpstr>Эмблема Дня</vt:lpstr>
      <vt:lpstr>Как празднуется Международный         День Школьных Библиотек в разных странах мира</vt:lpstr>
      <vt:lpstr>Как празднуется Международный         День Школьных Библиотек в разных странах мира </vt:lpstr>
      <vt:lpstr>Как празднуется Международный         День Школьных Библиотек в разных странах мира</vt:lpstr>
      <vt:lpstr>Как празднуется Международный         День Школьных Библиотек в разных странах мира</vt:lpstr>
      <vt:lpstr>Яковенко Елена Юрьевна Библиотекарь</vt:lpstr>
      <vt:lpstr>Проекты Дня</vt:lpstr>
      <vt:lpstr>Закладки для книг:</vt:lpstr>
      <vt:lpstr>Закладка из бумаги и картона, ткани и ниток</vt:lpstr>
      <vt:lpstr>Закладка-ладошка</vt:lpstr>
      <vt:lpstr>Задание к празднику:  1. Сделать книжную закладку другу.  2. Поздравительная открытка или рисунок библиотекарю.</vt:lpstr>
      <vt:lpstr>Международный День  Школьных Библиотек 26 октября</vt:lpstr>
      <vt:lpstr>Произвольный показ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Technology</dc:title>
  <dc:creator>Karen Bonano</dc:creator>
  <cp:lastModifiedBy>Наталья</cp:lastModifiedBy>
  <cp:revision>203</cp:revision>
  <cp:lastPrinted>1601-01-01T00:00:00Z</cp:lastPrinted>
  <dcterms:created xsi:type="dcterms:W3CDTF">2002-06-22T08:14:47Z</dcterms:created>
  <dcterms:modified xsi:type="dcterms:W3CDTF">2020-10-21T07:02:09Z</dcterms:modified>
</cp:coreProperties>
</file>