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2" name="Freeform 11"/>
          <p:cNvSpPr/>
          <p:nvPr/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Freeform 13"/>
          <p:cNvSpPr/>
          <p:nvPr/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2"/>
              </a:gs>
              <a:gs pos="100000">
                <a:schemeClr val="accent2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 25"/>
          <p:cNvSpPr/>
          <p:nvPr/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2"/>
              </a:gs>
              <a:gs pos="100000">
                <a:schemeClr val="accent2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Freeform 14"/>
          <p:cNvSpPr/>
          <p:nvPr/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891201" y="662656"/>
            <a:ext cx="9755187" cy="2766528"/>
          </a:xfrm>
        </p:spPr>
        <p:txBody>
          <a:bodyPr anchor="b">
            <a:normAutofit/>
          </a:bodyPr>
          <a:lstStyle>
            <a:lvl1pPr algn="r">
              <a:defRPr sz="8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983062" y="3505209"/>
            <a:ext cx="9755187" cy="550333"/>
          </a:xfrm>
        </p:spPr>
        <p:txBody>
          <a:bodyPr anchor="t">
            <a:noAutofit/>
          </a:bodyPr>
          <a:lstStyle>
            <a:lvl1pPr marL="0" indent="0" algn="r">
              <a:buNone/>
              <a:defRPr sz="2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1420000">
            <a:off x="4948541" y="4578463"/>
            <a:ext cx="6143653" cy="1163112"/>
          </a:xfrm>
        </p:spPr>
        <p:txBody>
          <a:bodyPr/>
          <a:lstStyle>
            <a:lvl1pPr algn="ctr">
              <a:defRPr sz="5400"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fld id="{F6E0E8E6-B6EB-498A-BC29-48D81AAAA5B6}" type="datetimeFigureOut">
              <a:rPr lang="en-US" dirty="0"/>
              <a:t>9/27/2023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1420000">
            <a:off x="-9144" y="4882896"/>
            <a:ext cx="4050792" cy="1197864"/>
          </a:xfrm>
        </p:spPr>
        <p:txBody>
          <a:bodyPr vert="horz" lIns="91440" tIns="45720" rIns="91440" bIns="45720" rtlCol="0" anchor="ctr"/>
          <a:lstStyle>
            <a:lvl1pPr algn="r">
              <a:defRPr lang="en-US" sz="5400" dirty="0"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1420000">
            <a:off x="9851758" y="3832648"/>
            <a:ext cx="907186" cy="498470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5" name="5-Point Star 24"/>
          <p:cNvSpPr/>
          <p:nvPr/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06333"/>
            <a:ext cx="10394708" cy="58884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5801" y="685799"/>
            <a:ext cx="10392513" cy="319490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80" y="4702923"/>
            <a:ext cx="10394728" cy="682472"/>
          </a:xfrm>
        </p:spPr>
        <p:txBody>
          <a:bodyPr anchor="t"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4A8B59-FD8C-464E-A2E0-D2DB42977C43}" type="datetimeFigureOut">
              <a:rPr lang="en-US" dirty="0"/>
              <a:t>9/27/2023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902" cy="3194903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79" y="4106333"/>
            <a:ext cx="10394729" cy="127360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D0685-9E9F-46AF-8733-3458A4A5B67E}" type="datetimeFigureOut">
              <a:rPr lang="en-US" dirty="0"/>
              <a:t>9/27/2023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732" y="685800"/>
            <a:ext cx="9525020" cy="2916704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550264" y="3610032"/>
            <a:ext cx="8667956" cy="377768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4106334"/>
            <a:ext cx="10396882" cy="126825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578A0-4252-4A4F-8A4C-4F80F1AD91FF}" type="datetimeFigureOut">
              <a:rPr lang="en-US" dirty="0"/>
              <a:t>9/27/2023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85801" y="89262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473083" y="292282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723854"/>
            <a:ext cx="10394707" cy="2511835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247468"/>
            <a:ext cx="10394707" cy="114064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DF071-3364-4AF2-8784-696D9E530376}" type="datetimeFigureOut">
              <a:rPr lang="en-US" dirty="0"/>
              <a:t>9/27/2023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802" y="685800"/>
            <a:ext cx="10394706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802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462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234621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70380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770380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0C83B-2A0D-4895-8D19-F0DA28872F64}" type="datetimeFigureOut">
              <a:rPr lang="en-US" dirty="0"/>
              <a:t>9/27/2023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9184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780" y="2063395"/>
            <a:ext cx="3310128" cy="1536725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91840" y="4389287"/>
            <a:ext cx="3310128" cy="98529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741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235999" y="2063395"/>
            <a:ext cx="3310128" cy="1535237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235999" y="4389286"/>
            <a:ext cx="3310128" cy="98530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68944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768819" y="2063394"/>
            <a:ext cx="3310128" cy="1537196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768819" y="4389284"/>
            <a:ext cx="3310128" cy="98530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2ACF0-C7E7-4CC8-840E-A2809FB4BDF6}" type="datetimeFigureOut">
              <a:rPr lang="en-US" dirty="0"/>
              <a:t>9/27/2023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2063396"/>
            <a:ext cx="10394707" cy="3311190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B64FF-53E9-4519-AFEB-B5EAE0A6C098}" type="datetimeFigureOut">
              <a:rPr lang="en-US" dirty="0"/>
              <a:t>9/27/2023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5862" y="685800"/>
            <a:ext cx="2264646" cy="468878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685800"/>
            <a:ext cx="7904431" cy="4688785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0605F-0999-49B8-97E8-A9F5FE66FD89}" type="datetimeFigureOut">
              <a:rPr lang="en-US" dirty="0"/>
              <a:t>9/27/2023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41493-8214-4CD3-9E66-4A7CE0239274}" type="datetimeFigureOut">
              <a:rPr lang="en-US" dirty="0"/>
              <a:t>9/27/2023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3193487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3742267"/>
            <a:ext cx="10394707" cy="1639614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5397E-FD2D-4D0A-B33C-2E5AEFAED143}" type="datetimeFigureOut">
              <a:rPr lang="en-US" dirty="0"/>
              <a:t>9/27/2023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814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5088714" cy="3311189"/>
          </a:xfrm>
        </p:spPr>
        <p:txBody>
          <a:bodyPr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5993971" y="2063396"/>
            <a:ext cx="5086538" cy="3311189"/>
          </a:xfrm>
        </p:spPr>
        <p:txBody>
          <a:bodyPr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5092E-80DC-4992-A0D4-E74F7FC3042B}" type="datetimeFigureOut">
              <a:rPr lang="en-US" dirty="0"/>
              <a:t>9/27/2023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115814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8356" y="2063396"/>
            <a:ext cx="4856158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802" y="2861733"/>
            <a:ext cx="5088712" cy="2512852"/>
          </a:xfrm>
        </p:spPr>
        <p:txBody>
          <a:bodyPr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8191" y="2063396"/>
            <a:ext cx="4864491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5993969" y="2861733"/>
            <a:ext cx="5088713" cy="2512852"/>
          </a:xfrm>
        </p:spPr>
        <p:txBody>
          <a:bodyPr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9A4C6-EA06-4AF0-A839-1839C57399A0}" type="datetimeFigureOut">
              <a:rPr lang="en-US" dirty="0"/>
              <a:t>9/27/2023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0C016-2580-485A-AC4B-4452BC379743}" type="datetimeFigureOut">
              <a:rPr lang="en-US" dirty="0"/>
              <a:t>9/27/2023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0C8E6-7044-439E-9AE7-82A0C81AB0F0}" type="datetimeFigureOut">
              <a:rPr lang="en-US" dirty="0"/>
              <a:t>9/27/2023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643" y="685800"/>
            <a:ext cx="4126860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46132" y="685800"/>
            <a:ext cx="6034375" cy="468878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3642" y="2709052"/>
            <a:ext cx="4126861" cy="2665533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95F70E-5DFF-42EC-93B3-07D70D7ED1BD}" type="datetimeFigureOut">
              <a:rPr lang="en-US" dirty="0"/>
              <a:t>9/27/2023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6345302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82362" y="0"/>
            <a:ext cx="3598146" cy="507153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2709052"/>
            <a:ext cx="6345301" cy="2362481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4520B5-A0C9-4D15-A71B-70A075D52D64}" type="datetimeFigureOut">
              <a:rPr lang="en-US" dirty="0"/>
              <a:t>9/27/2023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jp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25397" y="0"/>
            <a:ext cx="12005350" cy="6644081"/>
            <a:chOff x="-25397" y="0"/>
            <a:chExt cx="12005350" cy="6644081"/>
          </a:xfrm>
        </p:grpSpPr>
        <p:sp useBgFill="1">
          <p:nvSpPr>
            <p:cNvPr id="11" name="Rectangle 10"/>
            <p:cNvSpPr/>
            <p:nvPr/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2"/>
                </a:gs>
                <a:gs pos="100000">
                  <a:schemeClr val="accent2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63396"/>
            <a:ext cx="10396883" cy="33111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200" cap="all" baseline="0"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fld id="{61EAF71F-1A43-41B7-B605-0710A83174B7}" type="datetimeFigureOut">
              <a:rPr lang="en-US" dirty="0"/>
              <a:t>9/27/2023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200" cap="all" baseline="0"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200" cap="all" baseline="0"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7" Type="http://schemas.openxmlformats.org/officeDocument/2006/relationships/image" Target="../media/image17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g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98EA31B-B4A5-4280-6B32-C6AF935E56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 rot="21420000">
            <a:off x="868069" y="191849"/>
            <a:ext cx="9755187" cy="2825375"/>
          </a:xfrm>
        </p:spPr>
        <p:txBody>
          <a:bodyPr/>
          <a:lstStyle/>
          <a:p>
            <a:r>
              <a:rPr lang="ru-RU" dirty="0"/>
              <a:t>НАСТАВНИК ГОДА -2023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5CAB4C4-A4B0-4195-B57C-B5E8934D73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 rot="21420000">
            <a:off x="961688" y="2688939"/>
            <a:ext cx="9755187" cy="1367163"/>
          </a:xfrm>
        </p:spPr>
        <p:txBody>
          <a:bodyPr/>
          <a:lstStyle/>
          <a:p>
            <a:r>
              <a:rPr lang="ru-RU" dirty="0"/>
              <a:t>МБОУ «Школа № 75»</a:t>
            </a:r>
          </a:p>
          <a:p>
            <a:r>
              <a:rPr lang="ru-RU" dirty="0"/>
              <a:t>Наставник  Костина Т.Н.</a:t>
            </a:r>
          </a:p>
          <a:p>
            <a:r>
              <a:rPr lang="ru-RU" dirty="0"/>
              <a:t>Молодой педагог  Медникова Е.О.</a:t>
            </a:r>
          </a:p>
        </p:txBody>
      </p:sp>
    </p:spTree>
    <p:extLst>
      <p:ext uri="{BB962C8B-B14F-4D97-AF65-F5344CB8AC3E}">
        <p14:creationId xmlns:p14="http://schemas.microsoft.com/office/powerpoint/2010/main" val="1877700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C4D451C-B1D2-AEF3-5ED9-73AA70E220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060" y="251670"/>
            <a:ext cx="11039911" cy="1586095"/>
          </a:xfrm>
        </p:spPr>
        <p:txBody>
          <a:bodyPr>
            <a:normAutofit/>
          </a:bodyPr>
          <a:lstStyle/>
          <a:p>
            <a:pPr algn="ctr"/>
            <a:r>
              <a:rPr lang="ru-RU" sz="2800" dirty="0"/>
              <a:t>11 февраля 2023 года </a:t>
            </a:r>
            <a:br>
              <a:rPr lang="ru-RU" sz="2800" dirty="0"/>
            </a:br>
            <a:r>
              <a:rPr lang="ru-RU" sz="2800" dirty="0"/>
              <a:t>торжественное Открытие года педагога и наставника 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F2214D33-766E-96ED-2A84-CFF394A57179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749416" y="1547241"/>
            <a:ext cx="4967287" cy="3311525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B8398BE-9254-78DA-08BB-E3E3A37774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07860" y="1547241"/>
            <a:ext cx="3043111" cy="2282333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EE816A1-0B6B-F39E-0B19-8B59EA2386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53499" y="3738466"/>
            <a:ext cx="3418053" cy="256354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3DB228D-989F-18F3-17D6-8B443BF98D6F}"/>
              </a:ext>
            </a:extLst>
          </p:cNvPr>
          <p:cNvSpPr txBox="1"/>
          <p:nvPr/>
        </p:nvSpPr>
        <p:spPr>
          <a:xfrm>
            <a:off x="494950" y="5243119"/>
            <a:ext cx="59987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В школе 17 молодых педагогов работают с наставниками. </a:t>
            </a:r>
          </a:p>
        </p:txBody>
      </p:sp>
    </p:spTree>
    <p:extLst>
      <p:ext uri="{BB962C8B-B14F-4D97-AF65-F5344CB8AC3E}">
        <p14:creationId xmlns:p14="http://schemas.microsoft.com/office/powerpoint/2010/main" val="14650543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DBEEE7-3546-DF3C-6864-A481BF979E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556" y="331450"/>
            <a:ext cx="11283193" cy="1151965"/>
          </a:xfrm>
        </p:spPr>
        <p:txBody>
          <a:bodyPr>
            <a:normAutofit/>
          </a:bodyPr>
          <a:lstStyle/>
          <a:p>
            <a:pPr algn="ctr"/>
            <a:r>
              <a:rPr lang="ru-RU" sz="2400" dirty="0"/>
              <a:t>На базе школы Создан Клуб молодых педагогов  «Территория  профессионального роста», с целью  организации эффективного сопровождения профессиональной деятельности </a:t>
            </a:r>
          </a:p>
        </p:txBody>
      </p:sp>
      <p:pic>
        <p:nvPicPr>
          <p:cNvPr id="13" name="Объект 12">
            <a:extLst>
              <a:ext uri="{FF2B5EF4-FFF2-40B4-BE49-F238E27FC236}">
                <a16:creationId xmlns:a16="http://schemas.microsoft.com/office/drawing/2014/main" id="{F5ECF158-AECE-37DB-24C7-D6F9E5D9A642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4864954" y="1417739"/>
            <a:ext cx="3311525" cy="3311525"/>
          </a:xfr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FEBC145C-C346-A1E9-D23A-94B7A78233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2252" y="1417739"/>
            <a:ext cx="2196630" cy="1442907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D7C4AFA4-9B43-592F-051F-C704E39504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74063" y="1440204"/>
            <a:ext cx="1834818" cy="2456942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00E872D1-A115-6F29-5325-24608AD88A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76479" y="2883111"/>
            <a:ext cx="2803165" cy="1877037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A14D9EB0-16B8-CD8D-008F-BABB67061590}"/>
              </a:ext>
            </a:extLst>
          </p:cNvPr>
          <p:cNvSpPr txBox="1"/>
          <p:nvPr/>
        </p:nvSpPr>
        <p:spPr>
          <a:xfrm>
            <a:off x="221099" y="1252848"/>
            <a:ext cx="4296350" cy="38391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1800" kern="0" dirty="0">
                <a:solidFill>
                  <a:srgbClr val="222222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методические и психологические консультации:</a:t>
            </a:r>
            <a:endParaRPr lang="ru-RU" sz="1400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1800" kern="0" dirty="0">
                <a:solidFill>
                  <a:srgbClr val="222222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по календарному планированию;</a:t>
            </a:r>
            <a:endParaRPr lang="ru-RU" sz="1400" kern="100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1800" kern="0" dirty="0">
                <a:solidFill>
                  <a:srgbClr val="222222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по ликвидации пробелов в знаниях учащихся;</a:t>
            </a:r>
            <a:endParaRPr lang="ru-RU" sz="1400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1800" kern="0" dirty="0">
                <a:solidFill>
                  <a:srgbClr val="222222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по организации учебного процесса на уроке;</a:t>
            </a:r>
            <a:endParaRPr lang="ru-RU" sz="1400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1800" kern="0" dirty="0">
                <a:solidFill>
                  <a:srgbClr val="222222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по работе с одарёнными и отстающими детьми;</a:t>
            </a:r>
            <a:endParaRPr lang="ru-RU" sz="1400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1800" kern="0" dirty="0">
                <a:solidFill>
                  <a:srgbClr val="222222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по ведению школьной документации.</a:t>
            </a:r>
            <a:endParaRPr lang="ru-RU" sz="1400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080556CA-F363-A822-0260-1F4B7512D77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 flipV="1">
            <a:off x="4015522" y="4224253"/>
            <a:ext cx="7091494" cy="2145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89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176E724-0429-1320-8262-F33B6EB933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226504"/>
            <a:ext cx="10396882" cy="1611262"/>
          </a:xfrm>
        </p:spPr>
        <p:txBody>
          <a:bodyPr>
            <a:normAutofit/>
          </a:bodyPr>
          <a:lstStyle/>
          <a:p>
            <a:r>
              <a:rPr lang="ru-RU" sz="2400" dirty="0"/>
              <a:t>В рамках работы клуба Молодые учителя и их опытные наставники в 2022- 2023 учебном году принимали активное участие в различных конкурсах, конференциях, семинарах.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1C35BD4-39BA-1FF0-B03A-3114DF91E8E6}"/>
              </a:ext>
            </a:extLst>
          </p:cNvPr>
          <p:cNvSpPr txBox="1"/>
          <p:nvPr/>
        </p:nvSpPr>
        <p:spPr>
          <a:xfrm>
            <a:off x="10360404" y="1925273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E4987BE-0BAA-52CA-6113-4E4611830E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0758" y="1661022"/>
            <a:ext cx="1969429" cy="2622816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4A6F2EE-EFD6-AD01-B338-085ED8F2D6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1504" y="1405786"/>
            <a:ext cx="2951909" cy="2257990"/>
          </a:xfrm>
          <a:prstGeom prst="rect">
            <a:avLst/>
          </a:prstGeom>
        </p:spPr>
      </p:pic>
      <p:pic>
        <p:nvPicPr>
          <p:cNvPr id="5" name="Объект 4">
            <a:extLst>
              <a:ext uri="{FF2B5EF4-FFF2-40B4-BE49-F238E27FC236}">
                <a16:creationId xmlns:a16="http://schemas.microsoft.com/office/drawing/2014/main" id="{16E04E80-0D77-9993-D7C2-D4774B84A0F7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4"/>
          <a:stretch>
            <a:fillRect/>
          </a:stretch>
        </p:blipFill>
        <p:spPr>
          <a:xfrm>
            <a:off x="9072666" y="1644301"/>
            <a:ext cx="2278655" cy="331152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CB53970-DB1A-3520-CDA0-3FABB46E69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42780" y="3314509"/>
            <a:ext cx="1414539" cy="225799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A53C01C-D819-E9C9-0A2B-7F21FE15A4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39953" y="3751284"/>
            <a:ext cx="3586759" cy="2017552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0DB8AD4B-A420-7681-0E82-BEFA39C1DCC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69820" y="3820606"/>
            <a:ext cx="2148351" cy="161126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043491B-3393-EBA3-29EE-CD1EA6E6F0A5}"/>
              </a:ext>
            </a:extLst>
          </p:cNvPr>
          <p:cNvSpPr txBox="1"/>
          <p:nvPr/>
        </p:nvSpPr>
        <p:spPr>
          <a:xfrm>
            <a:off x="192948" y="1526796"/>
            <a:ext cx="460555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- конкурс «Моя высота»;</a:t>
            </a:r>
          </a:p>
          <a:p>
            <a:r>
              <a:rPr lang="ru-RU" dirty="0"/>
              <a:t>-стратегическую сессию «Современные </a:t>
            </a:r>
          </a:p>
          <a:p>
            <a:r>
              <a:rPr lang="ru-RU" dirty="0"/>
              <a:t>решения профилактики учебной </a:t>
            </a:r>
          </a:p>
          <a:p>
            <a:r>
              <a:rPr lang="ru-RU" dirty="0"/>
              <a:t>неуспешности младших школьников»;</a:t>
            </a:r>
          </a:p>
          <a:p>
            <a:r>
              <a:rPr lang="ru-RU" dirty="0"/>
              <a:t>-региональная методическая </a:t>
            </a:r>
          </a:p>
          <a:p>
            <a:r>
              <a:rPr lang="ru-RU" dirty="0"/>
              <a:t>межпредметная игра для наставников и</a:t>
            </a:r>
          </a:p>
          <a:p>
            <a:r>
              <a:rPr lang="ru-RU" dirty="0"/>
              <a:t> молодых педагогов «Розовые очки»;</a:t>
            </a:r>
          </a:p>
          <a:p>
            <a:r>
              <a:rPr lang="ru-RU" dirty="0"/>
              <a:t>-межрегиональный молодежный Форум</a:t>
            </a:r>
          </a:p>
          <a:p>
            <a:r>
              <a:rPr lang="ru-RU" dirty="0"/>
              <a:t>«От наставничества к профессионализму молодых. Время выбрало нас»;</a:t>
            </a:r>
          </a:p>
          <a:p>
            <a:r>
              <a:rPr lang="ru-RU" dirty="0"/>
              <a:t>- Всероссийский образовательный молодёжный форум "Машук" .</a:t>
            </a:r>
          </a:p>
        </p:txBody>
      </p:sp>
    </p:spTree>
    <p:extLst>
      <p:ext uri="{BB962C8B-B14F-4D97-AF65-F5344CB8AC3E}">
        <p14:creationId xmlns:p14="http://schemas.microsoft.com/office/powerpoint/2010/main" val="17582934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D1DE36-FF96-8794-9D5C-05DA7683B1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5000" dirty="0"/>
              <a:t>Молодой педагог </a:t>
            </a:r>
            <a:br>
              <a:rPr lang="ru-RU" sz="5000" dirty="0"/>
            </a:br>
            <a:r>
              <a:rPr lang="ru-RU" sz="5000" dirty="0"/>
              <a:t>                                                            Наставник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7D551467-58B0-1312-BC6D-EE7B57F99FD8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4555493" y="2122473"/>
            <a:ext cx="2657498" cy="3311525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3E90DDB-F202-7AC8-6823-3100117A9D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9107" y="1837765"/>
            <a:ext cx="2913748" cy="309973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493D7DF-35BC-1A38-FDD1-32465E60D0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50063" y="2525087"/>
            <a:ext cx="3032620" cy="303262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9BB7BD7-9CF8-6DE8-9FC9-1D4ED45C4EC6}"/>
              </a:ext>
            </a:extLst>
          </p:cNvPr>
          <p:cNvSpPr txBox="1"/>
          <p:nvPr/>
        </p:nvSpPr>
        <p:spPr>
          <a:xfrm>
            <a:off x="419450" y="5234730"/>
            <a:ext cx="29370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Медникова Елена Олеговна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27E4C59-C4BA-827C-5F17-3176C26B8CC2}"/>
              </a:ext>
            </a:extLst>
          </p:cNvPr>
          <p:cNvSpPr txBox="1"/>
          <p:nvPr/>
        </p:nvSpPr>
        <p:spPr>
          <a:xfrm>
            <a:off x="7935985" y="5738070"/>
            <a:ext cx="31117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Костина Татьяна Николаевна</a:t>
            </a:r>
          </a:p>
        </p:txBody>
      </p:sp>
    </p:spTree>
    <p:extLst>
      <p:ext uri="{BB962C8B-B14F-4D97-AF65-F5344CB8AC3E}">
        <p14:creationId xmlns:p14="http://schemas.microsoft.com/office/powerpoint/2010/main" val="42692393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BDFD8D-8EBC-BE86-0677-DC8C8AA19E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400" dirty="0"/>
              <a:t>Методическое сопровождение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8983A35-10F1-B883-61E9-830E16B6B9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72045" y="3429000"/>
            <a:ext cx="1928420" cy="257122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A22278C-CFD7-C60C-CD97-BA6B1C29FC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2062" y="4255651"/>
            <a:ext cx="2329983" cy="1744575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A9BB33A-A310-DB35-AFD4-3024F852C5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05431" y="1971941"/>
            <a:ext cx="2595034" cy="1731374"/>
          </a:xfrm>
          <a:prstGeom prst="rect">
            <a:avLst/>
          </a:prstGeom>
        </p:spPr>
      </p:pic>
      <p:pic>
        <p:nvPicPr>
          <p:cNvPr id="5" name="Объект 4">
            <a:extLst>
              <a:ext uri="{FF2B5EF4-FFF2-40B4-BE49-F238E27FC236}">
                <a16:creationId xmlns:a16="http://schemas.microsoft.com/office/drawing/2014/main" id="{31FC0B9F-E475-55A7-A814-9C7D9B6023D7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5"/>
          <a:stretch>
            <a:fillRect/>
          </a:stretch>
        </p:blipFill>
        <p:spPr>
          <a:xfrm>
            <a:off x="6543705" y="2270712"/>
            <a:ext cx="2595033" cy="1946275"/>
          </a:xfr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8B224D1-19B7-65FD-E355-1B4AA5C3CA90}"/>
              </a:ext>
            </a:extLst>
          </p:cNvPr>
          <p:cNvSpPr txBox="1"/>
          <p:nvPr/>
        </p:nvSpPr>
        <p:spPr>
          <a:xfrm>
            <a:off x="536895" y="2113933"/>
            <a:ext cx="5910592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Наставник использует широкий спектр форм и методов </a:t>
            </a:r>
          </a:p>
          <a:p>
            <a:r>
              <a:rPr lang="ru-RU" dirty="0"/>
              <a:t>методического сопровождения молодого учителя :</a:t>
            </a:r>
          </a:p>
          <a:p>
            <a:endParaRPr lang="ru-RU" dirty="0"/>
          </a:p>
          <a:p>
            <a:r>
              <a:rPr lang="ru-RU" dirty="0"/>
              <a:t>- мастер-классы;</a:t>
            </a:r>
          </a:p>
          <a:p>
            <a:r>
              <a:rPr lang="ru-RU" dirty="0"/>
              <a:t>-моделирование;</a:t>
            </a:r>
          </a:p>
          <a:p>
            <a:r>
              <a:rPr lang="ru-RU" dirty="0"/>
              <a:t>-менторство;</a:t>
            </a:r>
          </a:p>
          <a:p>
            <a:r>
              <a:rPr lang="ru-RU" dirty="0"/>
              <a:t>- разработка учебно-методических рекомендаций</a:t>
            </a:r>
          </a:p>
          <a:p>
            <a:r>
              <a:rPr lang="ru-RU" dirty="0"/>
              <a:t> в помощь начинающему специалисту.</a:t>
            </a:r>
          </a:p>
        </p:txBody>
      </p:sp>
    </p:spTree>
    <p:extLst>
      <p:ext uri="{BB962C8B-B14F-4D97-AF65-F5344CB8AC3E}">
        <p14:creationId xmlns:p14="http://schemas.microsoft.com/office/powerpoint/2010/main" val="37203829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3B1222-17AE-F899-5FDC-540A66FB20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Воспитательная работа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83AFDB08-E4C1-6C7E-B838-8DA3827DE4A5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6241507" y="1870054"/>
            <a:ext cx="2860685" cy="2145514"/>
          </a:xfr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22BC94A-CB41-D42D-924C-10AEBB11BD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54642" y="1529625"/>
            <a:ext cx="2922991" cy="2192243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F989893-B69F-BD45-1A5F-33D4A71A19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60517" y="3202497"/>
            <a:ext cx="3417116" cy="2278078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8D04FDE-93FF-39D2-4FAD-C172851DE6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23078" y="3462183"/>
            <a:ext cx="3406472" cy="2278078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7D70B8C2-939B-216C-5E66-134B86074B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84341" y="1527079"/>
            <a:ext cx="1626691" cy="227807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51D24E0-0878-9C67-C0E9-016DC6459A07}"/>
              </a:ext>
            </a:extLst>
          </p:cNvPr>
          <p:cNvSpPr txBox="1"/>
          <p:nvPr/>
        </p:nvSpPr>
        <p:spPr>
          <a:xfrm>
            <a:off x="226503" y="2348917"/>
            <a:ext cx="512736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В рамках реализации авторской программы </a:t>
            </a:r>
          </a:p>
          <a:p>
            <a:r>
              <a:rPr lang="ru-RU" dirty="0"/>
              <a:t>Наставничества Костина Татьяна Николаевна </a:t>
            </a:r>
          </a:p>
          <a:p>
            <a:r>
              <a:rPr lang="ru-RU" dirty="0"/>
              <a:t>уделяет большое внимание воспитательной </a:t>
            </a:r>
          </a:p>
          <a:p>
            <a:r>
              <a:rPr lang="ru-RU" dirty="0"/>
              <a:t>работе. </a:t>
            </a:r>
          </a:p>
          <a:p>
            <a:r>
              <a:rPr lang="ru-RU" dirty="0"/>
              <a:t>Молодой педагог и наставник принимают участие в творческих конкурсах, концертах и фестивалях.</a:t>
            </a:r>
          </a:p>
        </p:txBody>
      </p:sp>
    </p:spTree>
    <p:extLst>
      <p:ext uri="{BB962C8B-B14F-4D97-AF65-F5344CB8AC3E}">
        <p14:creationId xmlns:p14="http://schemas.microsoft.com/office/powerpoint/2010/main" val="284439243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Главное мероприятие">
  <a:themeElements>
    <a:clrScheme name="Main Event">
      <a:dk1>
        <a:sysClr val="windowText" lastClr="000000"/>
      </a:dk1>
      <a:lt1>
        <a:sysClr val="window" lastClr="FFFFFF"/>
      </a:lt1>
      <a:dk2>
        <a:srgbClr val="424242"/>
      </a:dk2>
      <a:lt2>
        <a:srgbClr val="C8C8C8"/>
      </a:lt2>
      <a:accent1>
        <a:srgbClr val="8FA751"/>
      </a:accent1>
      <a:accent2>
        <a:srgbClr val="629D7D"/>
      </a:accent2>
      <a:accent3>
        <a:srgbClr val="5A7AAB"/>
      </a:accent3>
      <a:accent4>
        <a:srgbClr val="AA618F"/>
      </a:accent4>
      <a:accent5>
        <a:srgbClr val="BA5445"/>
      </a:accent5>
      <a:accent6>
        <a:srgbClr val="C8A547"/>
      </a:accent6>
      <a:hlink>
        <a:srgbClr val="91BF1A"/>
      </a:hlink>
      <a:folHlink>
        <a:srgbClr val="ADBE82"/>
      </a:folHlink>
    </a:clrScheme>
    <a:fontScheme name="Main Event">
      <a:maj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ain Even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blipFill>
          <a:blip xmlns:r="http://schemas.openxmlformats.org/officeDocument/2006/relationships" r:embed="rId1">
            <a:duotone>
              <a:schemeClr val="phClr">
                <a:shade val="88000"/>
                <a:lumMod val="88000"/>
              </a:schemeClr>
              <a:schemeClr val="phClr"/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25400" dist="127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0"/>
        </a:gradFill>
        <a:blipFill>
          <a:blip xmlns:r="http://schemas.openxmlformats.org/officeDocument/2006/relationships" r:embed="rId2">
            <a:duotone>
              <a:schemeClr val="phClr">
                <a:shade val="48000"/>
                <a:satMod val="110000"/>
                <a:lumMod val="40000"/>
              </a:schemeClr>
              <a:schemeClr val="phClr">
                <a:tint val="90000"/>
                <a:lumMod val="10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in Event" id="{AC372BB4-D83D-411E-B849-B641926BA760}" vid="{CF823853-53CC-4249-AEDB-2EA9F718B2D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Главное мероприятие</Template>
  <TotalTime>158</TotalTime>
  <Words>256</Words>
  <Application>Microsoft Office PowerPoint</Application>
  <PresentationFormat>Широкоэкранный</PresentationFormat>
  <Paragraphs>42</Paragraphs>
  <Slides>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1" baseType="lpstr">
      <vt:lpstr>Arial</vt:lpstr>
      <vt:lpstr>Impact</vt:lpstr>
      <vt:lpstr>Symbol</vt:lpstr>
      <vt:lpstr>Главное мероприятие</vt:lpstr>
      <vt:lpstr>НАСТАВНИК ГОДА -2023</vt:lpstr>
      <vt:lpstr>11 февраля 2023 года  торжественное Открытие года педагога и наставника </vt:lpstr>
      <vt:lpstr>На базе школы Создан Клуб молодых педагогов  «Территория  профессионального роста», с целью  организации эффективного сопровождения профессиональной деятельности </vt:lpstr>
      <vt:lpstr>В рамках работы клуба Молодые учителя и их опытные наставники в 2022- 2023 учебном году принимали активное участие в различных конкурсах, конференциях, семинарах.</vt:lpstr>
      <vt:lpstr>Молодой педагог                                                              Наставник</vt:lpstr>
      <vt:lpstr>Методическое сопровождение</vt:lpstr>
      <vt:lpstr>Воспитательная работа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НАСТАВНИК ГОДА -2023</dc:title>
  <dc:creator>Ирина</dc:creator>
  <cp:lastModifiedBy>Ирина</cp:lastModifiedBy>
  <cp:revision>1</cp:revision>
  <dcterms:created xsi:type="dcterms:W3CDTF">2023-09-27T08:33:28Z</dcterms:created>
  <dcterms:modified xsi:type="dcterms:W3CDTF">2023-09-27T11:12:24Z</dcterms:modified>
</cp:coreProperties>
</file>