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notesMasterIdLst>
    <p:notesMasterId r:id="rId14"/>
  </p:notesMasterIdLst>
  <p:sldIdLst>
    <p:sldId id="348" r:id="rId3"/>
    <p:sldId id="406" r:id="rId4"/>
    <p:sldId id="380" r:id="rId5"/>
    <p:sldId id="489" r:id="rId6"/>
    <p:sldId id="490" r:id="rId7"/>
    <p:sldId id="491" r:id="rId8"/>
    <p:sldId id="492" r:id="rId9"/>
    <p:sldId id="493" r:id="rId10"/>
    <p:sldId id="488" r:id="rId11"/>
    <p:sldId id="485" r:id="rId12"/>
    <p:sldId id="494" r:id="rId13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761" autoAdjust="0"/>
  </p:normalViewPr>
  <p:slideViewPr>
    <p:cSldViewPr>
      <p:cViewPr varScale="1">
        <p:scale>
          <a:sx n="95" d="100"/>
          <a:sy n="95" d="100"/>
        </p:scale>
        <p:origin x="456" y="5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C55D3-1243-4692-AA5B-469D0D6B5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58FD1-2B85-4A94-B950-6AE0FC0A2584}" type="pres">
      <dgm:prSet presAssocID="{844C55D3-1243-4692-AA5B-469D0D6B5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35EE410-54CF-4B83-8EEA-9C5A8AFE1C79}" type="presOf" srcId="{844C55D3-1243-4692-AA5B-469D0D6B5FBB}" destId="{ABD58FD1-2B85-4A94-B950-6AE0FC0A258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4A78C-2CBB-467C-B66D-20C70A8ADF9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BE330-F1E9-4212-869D-437970E0AD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9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BE330-F1E9-4212-869D-437970E0AD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0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9"/>
          <p:cNvSpPr>
            <a:spLocks/>
          </p:cNvSpPr>
          <p:nvPr userDrawn="1"/>
        </p:nvSpPr>
        <p:spPr bwMode="auto">
          <a:xfrm flipH="1">
            <a:off x="1143000" y="-571500"/>
            <a:ext cx="8001000" cy="19431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 flipH="1">
            <a:off x="1600200" y="-571500"/>
            <a:ext cx="7543800" cy="1828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0" y="4457700"/>
            <a:ext cx="9154274" cy="8001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 userDrawn="1"/>
        </p:nvSpPr>
        <p:spPr bwMode="auto">
          <a:xfrm flipV="1">
            <a:off x="0" y="2286000"/>
            <a:ext cx="8839200" cy="257175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/>
          <p:cNvSpPr>
            <a:spLocks/>
          </p:cNvSpPr>
          <p:nvPr userDrawn="1"/>
        </p:nvSpPr>
        <p:spPr bwMode="auto">
          <a:xfrm flipV="1">
            <a:off x="-1" y="2265829"/>
            <a:ext cx="8334103" cy="2420471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://gosuslugi.ru&amp;post=-213760150_1892&amp;cc_key=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57504"/>
            <a:ext cx="8784976" cy="702078"/>
          </a:xfrm>
          <a:prstGeom prst="rect">
            <a:avLst/>
          </a:prstGeom>
          <a:solidFill>
            <a:srgbClr val="4545DF">
              <a:alpha val="87000"/>
            </a:srgbClr>
          </a:solidFill>
          <a:ln w="0">
            <a:noFill/>
          </a:ln>
          <a:effectLst>
            <a:outerShdw blurRad="177800" dist="114300" dir="5400000" algn="ctr" rotWithShape="0">
              <a:schemeClr val="bg1">
                <a:lumMod val="85000"/>
              </a:schemeClr>
            </a:outerShdw>
          </a:effectLst>
          <a:scene3d>
            <a:camera prst="orthographicFront"/>
            <a:lightRig rig="glow" dir="t"/>
          </a:scene3d>
          <a:sp3d extrusionH="76200" contourW="12700" prstMaterial="softEdge">
            <a:extrusionClr>
              <a:schemeClr val="bg1">
                <a:lumMod val="75000"/>
              </a:schemeClr>
            </a:extrusionClr>
            <a:contourClr>
              <a:srgbClr val="2118DE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2" descr="эмбле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95486"/>
            <a:ext cx="1208746" cy="10801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0" y="214296"/>
            <a:ext cx="91440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УПРАВЛЕНИЕ  ОБРАЗОВАНИЯ </a:t>
            </a:r>
          </a:p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ГОРОДА  РОСТОВА-НА-ДОНУ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4" descr="C:\Users\Кирилл\Desktop\КОНФЕРЕНЦИЯ\СИМВОЛИКА\герб Ростова1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400" y="-20538"/>
            <a:ext cx="1951536" cy="145816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167245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Организация приема в 1 класс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Times New Roman"/>
                <a:cs typeface="Times New Roman"/>
              </a:rPr>
              <a:t>общеобразовательных </a:t>
            </a:r>
            <a:r>
              <a:rPr lang="ru-RU" sz="2800" b="1" smtClean="0">
                <a:solidFill>
                  <a:srgbClr val="FF0000"/>
                </a:solidFill>
                <a:latin typeface="Times New Roman"/>
                <a:cs typeface="Times New Roman"/>
              </a:rPr>
              <a:t>организаций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города Ростова—на-Дону на 2023-2024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234479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0" y="0"/>
            <a:ext cx="9144000" cy="771525"/>
            <a:chOff x="0" y="-27384"/>
            <a:chExt cx="9144000" cy="102874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2008" y="281280"/>
              <a:ext cx="8964488" cy="432048"/>
            </a:xfrm>
            <a:prstGeom prst="rect">
              <a:avLst/>
            </a:prstGeom>
            <a:solidFill>
              <a:srgbClr val="4545DF">
                <a:alpha val="69000"/>
              </a:srgbClr>
            </a:solidFill>
            <a:ln w="0">
              <a:noFill/>
            </a:ln>
            <a:scene3d>
              <a:camera prst="orthographicFront"/>
              <a:lightRig rig="glow" dir="t"/>
            </a:scene3d>
            <a:sp3d extrusionH="76200" contourW="12700" prstMaterial="softEdge"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323" name="Picture 12" descr="эмблем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08880" y="74680"/>
              <a:ext cx="711487" cy="834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116555"/>
              <a:ext cx="9144000" cy="7523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endParaRPr lang="ru-RU" sz="2800" b="1" spc="6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325" name="Picture 4" descr="C:\Users\Кирилл\Desktop\КОНФЕРЕНЦИЯ\СИМВОЛИКА\герб Ростова11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512" y="-27384"/>
              <a:ext cx="1032617" cy="1028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Прямоугольник 3"/>
          <p:cNvSpPr/>
          <p:nvPr/>
        </p:nvSpPr>
        <p:spPr>
          <a:xfrm>
            <a:off x="341836" y="1059582"/>
            <a:ext cx="8424832" cy="313932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которые школа вправе потребовать от родителей (законных представителей) предоставить при подаче заявления через сайт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территории, или в случае использования права преимущественного приема на обучение по образовательным программам начального общего образования);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справку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места работы родителя(ей) законного(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представителя(ей) ребенка (при наличии права внеочередного или первоочередного приема на обучение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непредставленные документы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пунктом 26 Порядка.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93807" y="2067694"/>
            <a:ext cx="300284" cy="4571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56893" y="3507829"/>
            <a:ext cx="300284" cy="4571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5678" y="3975325"/>
            <a:ext cx="300284" cy="4571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81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730" y="1275607"/>
            <a:ext cx="8042084" cy="38164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29  изложен в новой редакции. Что изменилось: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приема заявления о приеме на обучение и перечень документов, представленных родителем(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или поступающим, регистрируются в журнале приема заявлений о приеме на обучение в общеобразовательную организацию. </a:t>
            </a:r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факте приема заявления направляется в личный кабинет на ЕПГУ (при условии завершения прохождения процедуры регистрации в единой системе идентификации и аутентификации). Журнал приема заявлений может вестись в том числе в электронном виде в региональных государственных информационных системах субъектов Российской Федерации, созданных органами государственной власти субъектов Российской Федерации (при наличии).</a:t>
            </a:r>
          </a:p>
          <a:p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через операторов почтовой связи общего пользования или лично в общеобразовательную организацию после регистрации заявления о приеме на обучение и перечня документов, представленных родителем(</a:t>
            </a:r>
            <a:r>
              <a:rPr lang="ru-RU" sz="1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1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1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или поступающим, родителю(ям) (законному(</a:t>
            </a:r>
            <a:r>
              <a:rPr lang="ru-RU" sz="1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представителю(ям) ребенка или поступающему выдается документ, заверенный подписью должностного лица общеобразовательной организации, ответственного за прием заявлений о приеме на обучение и документов, содержащий индивидуальный номер заявления о приеме на обучение и перечень представленных при приеме на обучение документов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22551" y="2653288"/>
            <a:ext cx="780044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3" y="958576"/>
          <a:ext cx="8742419" cy="3356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4"/>
          <p:cNvSpPr/>
          <p:nvPr/>
        </p:nvSpPr>
        <p:spPr>
          <a:xfrm>
            <a:off x="252248" y="109291"/>
            <a:ext cx="8702566" cy="71556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t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248" y="824943"/>
            <a:ext cx="8669684" cy="40472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 273-ФЗ «Об образовании в Российской Федерации»;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 определен Порядок приема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458;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«Санитарно-эпидемиологические требования к организациям воспитания и обучения, отдыха и оздоровления детей и молодежи» (СП 2.4.3648-20), утвержденных постановлением Главного государственного санитарного врача РФ от 28.09.2020 №28;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29.03.2022 №АЗ-352/03 «О направлении типового административного регламента»;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города Ростова-на-Дону от 22.02.2017 № 136 «О закреплении муниципальных общеобразовательных организаций за конкретными территориями (микрорайонами) города Ростова-на-Дону» (в ред. 13.02.2023 №99.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организации приема документов (этапы):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9768" y="1131590"/>
            <a:ext cx="5598375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bg2">
                    <a:lumMod val="10000"/>
                  </a:schemeClr>
                </a:solidFill>
              </a:rPr>
              <a:t>Не позднее 1 апреля по 30 июня текущего года осуществляется прием документов детей, проживающих на территории, закрепленной за общеобразовательным учреждением и детей, проживающих в одной семье и имеющих общее место жительства, а также детей подлежащих зачислению в первоочередном порядке (Федеральный закон от 27.05.1998 №76-ФЗ «О статусе военнослужащих», Федеральный закон от 07.02.2011 № 3-ФЗ «О полиции», Федеральный закон от 30.12.2012 № 283-ФЗ «О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Федерации») </a:t>
            </a:r>
          </a:p>
          <a:p>
            <a:pPr algn="ctr"/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70612" y="1203598"/>
            <a:ext cx="2433835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с 6 июля </a:t>
            </a:r>
            <a:r>
              <a:rPr lang="ru-RU" sz="1400" dirty="0" smtClean="0">
                <a:solidFill>
                  <a:schemeClr val="tx1"/>
                </a:solidFill>
              </a:rPr>
              <a:t>для </a:t>
            </a:r>
            <a:r>
              <a:rPr lang="ru-RU" sz="1400" dirty="0">
                <a:solidFill>
                  <a:schemeClr val="tx1"/>
                </a:solidFill>
              </a:rPr>
              <a:t>детей, не проживающих на закрепленной территории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>
                <a:solidFill>
                  <a:schemeClr val="accent2"/>
                </a:solidFill>
              </a:rPr>
              <a:t>свободные места*</a:t>
            </a:r>
            <a:r>
              <a:rPr lang="ru-RU" sz="1400" dirty="0">
                <a:solidFill>
                  <a:schemeClr val="accent2"/>
                </a:solidFill>
              </a:rPr>
              <a:t>, </a:t>
            </a:r>
            <a:r>
              <a:rPr lang="ru-RU" sz="1400" dirty="0">
                <a:solidFill>
                  <a:schemeClr val="tx1"/>
                </a:solidFill>
              </a:rPr>
              <a:t>но не позднее 5 сентября 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accent2"/>
                </a:solidFill>
              </a:rPr>
              <a:t>*</a:t>
            </a:r>
            <a:r>
              <a:rPr lang="ru-RU" sz="1400" i="1" dirty="0">
                <a:solidFill>
                  <a:schemeClr val="accent2"/>
                </a:solidFill>
              </a:rPr>
              <a:t>информация о количестве свободных мест в первых </a:t>
            </a:r>
            <a:endParaRPr lang="ru-RU" sz="1400" dirty="0">
              <a:solidFill>
                <a:schemeClr val="accent2"/>
              </a:solidFill>
            </a:endParaRPr>
          </a:p>
          <a:p>
            <a:r>
              <a:rPr lang="ru-RU" sz="1400" i="1" dirty="0">
                <a:solidFill>
                  <a:schemeClr val="accent2"/>
                </a:solidFill>
              </a:rPr>
              <a:t>классах размещается на сайте ОО </a:t>
            </a:r>
            <a:r>
              <a:rPr lang="ru-RU" sz="1400" b="1" i="1" dirty="0">
                <a:solidFill>
                  <a:schemeClr val="accent2"/>
                </a:solidFill>
              </a:rPr>
              <a:t>после 3 </a:t>
            </a:r>
            <a:r>
              <a:rPr lang="ru-RU" sz="1400" b="1" i="1" dirty="0" smtClean="0">
                <a:solidFill>
                  <a:schemeClr val="accent2"/>
                </a:solidFill>
              </a:rPr>
              <a:t>июля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pic>
        <p:nvPicPr>
          <p:cNvPr id="10" name="Picture 2" descr="Картинки по запросу стрелки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5292" flipH="1">
            <a:off x="1481510" y="686923"/>
            <a:ext cx="965893" cy="393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артинки по запросу стрелки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421" flipH="1" flipV="1">
            <a:off x="6551281" y="739045"/>
            <a:ext cx="906639" cy="405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«Льготные» категории граждан для приема в ОУ: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pic>
        <p:nvPicPr>
          <p:cNvPr id="10" name="Picture 2" descr="Картинки по запросу стрелки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5292" flipH="1">
            <a:off x="1482810" y="692688"/>
            <a:ext cx="965893" cy="387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артинки по запросу стрелки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2467" flipH="1" flipV="1">
            <a:off x="6632742" y="673881"/>
            <a:ext cx="906639" cy="413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3528" y="1131590"/>
            <a:ext cx="4176464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Book Antiqua" panose="02040602050305030304" pitchFamily="18" charset="0"/>
              </a:rPr>
              <a:t>В первоочередном порядке:</a:t>
            </a:r>
            <a:endParaRPr lang="ru-RU" sz="1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-дети военнослужащих, </a:t>
            </a:r>
          </a:p>
          <a:p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-дети сотрудников полиции, </a:t>
            </a:r>
          </a:p>
          <a:p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-дети сотрудников МЧС,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а также, дети которые попадают под действие закона о социальных гарантиях (ФЗ от 30.12.2012 № 283-ФЗ «О социальных гарантиях сотрудникам некоторых федеральных органов исполнительной власти и внесении изменений в отдельные законодательные акты Российской Федерации»)</a:t>
            </a:r>
          </a:p>
          <a:p>
            <a:pPr algn="ctr"/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1131590"/>
            <a:ext cx="3844939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FF0000"/>
                </a:solidFill>
                <a:latin typeface="Book Antiqua" panose="02040602050305030304" pitchFamily="18" charset="0"/>
              </a:rPr>
              <a:t>Право преимущественного приёма в школу:</a:t>
            </a:r>
            <a:endParaRPr lang="ru-RU" sz="1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-полнородные и </a:t>
            </a:r>
            <a:r>
              <a:rPr lang="ru-RU" sz="16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неполнородные</a:t>
            </a:r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братья 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и сестры (ФЗ от </a:t>
            </a:r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02.07.2021 №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310-ФЗ), в том числе дети, находящиеся под опекой или попечительством, усыновлённые (удочерённые), в </a:t>
            </a:r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том числе 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из приёмной семьи (ФЗ от 21.11.2022 </a:t>
            </a:r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№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456-ФЗ) </a:t>
            </a:r>
            <a:endParaRPr lang="ru-RU" sz="1600" dirty="0"/>
          </a:p>
          <a:p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2877" y="1275606"/>
            <a:ext cx="7701937" cy="30469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16  дополнен. Что изменилось: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абзаце первом после слов "в сети Интернет" дополнить словами ", а также в федеральной государственной информационной системе "Единый портал государственных и муниципальных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есть, размещение информации о количестве мест в 1 классах должно осуществляется не позднее 10 дней с момента издания Постановления о закреплении территорий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ОУ, в том числе и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(письмо Управления образования города от 16.02.2023). Информация о наличии свободных мест в 1-х классах, не проживающих на территории закрепленной за ОУ размещается также, в том числе и на портале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позднее 5 июля. </a:t>
            </a:r>
          </a:p>
          <a:p>
            <a:pPr algn="just"/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52248" y="231911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8730" y="1250159"/>
            <a:ext cx="8086083" cy="38779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17  изменен и дополнен. Что изменилось: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accent2"/>
                </a:solidFill>
              </a:rPr>
              <a:t>в абзаце первом слова "1 апреля текущего года" заменить словами "не позднее 1 апреля текущего года";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-дополнить </a:t>
            </a:r>
            <a:r>
              <a:rPr lang="ru-RU" sz="1400" dirty="0">
                <a:solidFill>
                  <a:schemeClr val="accent2"/>
                </a:solidFill>
              </a:rPr>
              <a:t>абзацем следующего содержания:</a:t>
            </a:r>
          </a:p>
          <a:p>
            <a:r>
              <a:rPr lang="ru-RU" sz="1400" dirty="0" smtClean="0">
                <a:solidFill>
                  <a:schemeClr val="accent2"/>
                </a:solidFill>
              </a:rPr>
              <a:t>«Орган </a:t>
            </a:r>
            <a:r>
              <a:rPr lang="ru-RU" sz="1400" dirty="0">
                <a:solidFill>
                  <a:schemeClr val="accent2"/>
                </a:solidFill>
              </a:rPr>
              <a:t>исполнительной власти субъекта Российской Федерации, осуществляющий государственное управление в сфере образования, вправе предусмотреть возможность </a:t>
            </a:r>
            <a:r>
              <a:rPr lang="ru-RU" sz="1400" dirty="0" err="1">
                <a:solidFill>
                  <a:schemeClr val="accent2"/>
                </a:solidFill>
              </a:rPr>
              <a:t>проактивного</a:t>
            </a:r>
            <a:r>
              <a:rPr lang="ru-RU" sz="1400" dirty="0">
                <a:solidFill>
                  <a:schemeClr val="accent2"/>
                </a:solidFill>
              </a:rPr>
              <a:t> направления гражданам информации о возможности получения услуги по подаче заявления о приеме на обучение в личном кабинете ЕПГУ на основании данных, содержащихся в региональных государственных информационных системах субъектов Российской Федерации, созданных органами государственной власти субъектов Российской </a:t>
            </a:r>
            <a:r>
              <a:rPr lang="ru-RU" sz="1400" dirty="0" smtClean="0">
                <a:solidFill>
                  <a:schemeClr val="accent2"/>
                </a:solidFill>
              </a:rPr>
              <a:t>Федерации».</a:t>
            </a:r>
          </a:p>
          <a:p>
            <a:r>
              <a:rPr lang="ru-RU" sz="1400" dirty="0" smtClean="0"/>
              <a:t>     То есть прием в 1 класс общеобразовательных организаций может быть начат до 1 апреля. Орган, осуществляющий управление в сфере образования обладает правом определения начала приемной компании в 1 класс. Также, вправе организовать информирование</a:t>
            </a:r>
            <a:r>
              <a:rPr lang="ru-RU" sz="1400" dirty="0"/>
              <a:t> </a:t>
            </a:r>
            <a:r>
              <a:rPr lang="ru-RU" sz="1400" dirty="0" smtClean="0"/>
              <a:t>граждан</a:t>
            </a:r>
            <a:r>
              <a:rPr lang="ru-RU" sz="1400" dirty="0"/>
              <a:t> </a:t>
            </a:r>
            <a:r>
              <a:rPr lang="ru-RU" sz="1400" dirty="0" smtClean="0"/>
              <a:t>о предоставлении услуг, в том числе и в личный кабинет сайта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.   </a:t>
            </a:r>
            <a:endParaRPr lang="ru-RU" sz="1400" dirty="0"/>
          </a:p>
          <a:p>
            <a:pPr algn="just"/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07504" y="2319118"/>
            <a:ext cx="761227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275606"/>
            <a:ext cx="7551166" cy="35702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23  изложен в новой редакции. Что изменилось: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принимать заявления в школу через сайт </a:t>
            </a:r>
            <a:r>
              <a:rPr lang="ru-RU" sz="16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gosuslugi.ru</a:t>
            </a:r>
            <a:r>
              <a:rPr lang="ru-RU" sz="16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1 марта 2023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от родителей, имеющих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на портале </a:t>
            </a:r>
            <a:r>
              <a:rPr lang="ru-RU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 заявление и документы будут поступать в РИС «Образование»,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интегрированной с единым порталом </a:t>
            </a:r>
            <a:r>
              <a:rPr lang="ru-RU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исключена форма подачи заявления в школу по средствам электронной почты;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рассмотрения заявления о приеме на обучение направляется на указанный в заявлении о приеме на обучение адрес (почтовый и (или) электронный) и в личный кабинет ЕПГУ (при условии завершения прохождения процедуры регистрации в единой системе идентификации и аутентификации при предоставлении согласия родителем(</a:t>
            </a:r>
            <a:r>
              <a:rPr lang="ru-RU" sz="1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1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1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или поступающим)."</a:t>
            </a:r>
            <a:endParaRPr lang="ru-RU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/>
              <a:t> </a:t>
            </a:r>
          </a:p>
          <a:p>
            <a:pPr algn="just"/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52248" y="264375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0656" y="1635646"/>
            <a:ext cx="7701937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23!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осуществляет проверку достоверности сведений, указанных в заявлении о приеме на обучение, и соответствия действительности поданных электронных образов документов. При проведении указанной проверки общеобразовательная организация вправе обращаться к соответствующим государственным информационным системам, в государственные (муниципальные) органы и организации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52248" y="264375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116631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 № 784 «О внесении изменений в Порядок приема на обучение по образовательным программам общего, основного общего и среднего общего образования», утвержденный приказом Министерства просвещения РФ от 02.09.2020 №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2877" y="1275606"/>
            <a:ext cx="7701937" cy="45858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27  изложен в новой редакции. Что изменилось: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/>
              <a:t>- </a:t>
            </a:r>
            <a:r>
              <a:rPr lang="ru-RU" sz="1400" dirty="0" smtClean="0">
                <a:solidFill>
                  <a:srgbClr val="FF0000"/>
                </a:solidFill>
              </a:rPr>
              <a:t>«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требовать представления других документов, кроме предусмотренных пунктом 26 Порядка, в качестве основания для приема на обучение по основным общеобразовательным программам.</a:t>
            </a:r>
          </a:p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в электронной форме посредством ЕПГУ не допускается требовать копий или оригиналов документов, предусмотренных пунктом 26 Порядка,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невозможно».</a:t>
            </a:r>
          </a:p>
          <a:p>
            <a:pPr algn="just"/>
            <a:r>
              <a:rPr lang="ru-RU" sz="1600" dirty="0" smtClean="0"/>
              <a:t>   </a:t>
            </a:r>
            <a:r>
              <a:rPr lang="ru-RU" sz="1400" dirty="0" smtClean="0"/>
              <a:t>При </a:t>
            </a:r>
            <a:r>
              <a:rPr lang="ru-RU" sz="1400" dirty="0"/>
              <a:t>подаче заявления о приеме на обучение через </a:t>
            </a:r>
            <a:r>
              <a:rPr lang="ru-RU" sz="1400" dirty="0" smtClean="0"/>
              <a:t>портал </a:t>
            </a:r>
            <a:r>
              <a:rPr lang="ru-RU" sz="1400" dirty="0" err="1" smtClean="0"/>
              <a:t>Госуслуги</a:t>
            </a:r>
            <a:r>
              <a:rPr lang="ru-RU" sz="1400" dirty="0" smtClean="0"/>
              <a:t> , ОУ не вправе требовать у </a:t>
            </a:r>
            <a:r>
              <a:rPr lang="ru-RU" sz="1400" dirty="0"/>
              <a:t>родителей </a:t>
            </a:r>
            <a:r>
              <a:rPr lang="ru-RU" sz="1400" dirty="0" smtClean="0"/>
              <a:t>копий или оригиналов </a:t>
            </a:r>
            <a:r>
              <a:rPr lang="ru-RU" sz="1400" dirty="0"/>
              <a:t>документов, </a:t>
            </a:r>
            <a:r>
              <a:rPr lang="ru-RU" sz="1400" dirty="0" smtClean="0"/>
              <a:t>предусмотренных пунктом </a:t>
            </a:r>
            <a:r>
              <a:rPr lang="ru-RU" sz="1400" dirty="0"/>
              <a:t>26 Порядка. Однако </a:t>
            </a:r>
            <a:r>
              <a:rPr lang="ru-RU" sz="1400" dirty="0" smtClean="0"/>
              <a:t>вправе </a:t>
            </a:r>
            <a:r>
              <a:rPr lang="ru-RU" sz="1400" dirty="0"/>
              <a:t>потребовать копии или оригиналы документов, подтверждающих внеочередное, первоочередное </a:t>
            </a:r>
            <a:r>
              <a:rPr lang="ru-RU" sz="1400" dirty="0" smtClean="0"/>
              <a:t>и преимущественное </a:t>
            </a:r>
            <a:r>
              <a:rPr lang="ru-RU" sz="1400" dirty="0"/>
              <a:t>право приема на обучение, или документов, </a:t>
            </a:r>
            <a:r>
              <a:rPr lang="ru-RU" sz="1400" dirty="0" smtClean="0"/>
              <a:t>подтверждение которых </a:t>
            </a:r>
            <a:r>
              <a:rPr lang="ru-RU" sz="1400" dirty="0"/>
              <a:t>в электронном виде невозможно.</a:t>
            </a:r>
            <a:br>
              <a:rPr lang="ru-RU" sz="1400" dirty="0"/>
            </a:br>
            <a:endParaRPr lang="ru-RU" sz="1400" dirty="0" smtClean="0"/>
          </a:p>
          <a:p>
            <a:pPr algn="just"/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52248" y="264375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5645</TotalTime>
  <Words>1260</Words>
  <Application>Microsoft Office PowerPoint</Application>
  <PresentationFormat>Экран (16:9)</PresentationFormat>
  <Paragraphs>66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Марина Александровна Сапач</cp:lastModifiedBy>
  <cp:revision>665</cp:revision>
  <cp:lastPrinted>2023-03-14T06:41:06Z</cp:lastPrinted>
  <dcterms:created xsi:type="dcterms:W3CDTF">2013-12-05T12:45:15Z</dcterms:created>
  <dcterms:modified xsi:type="dcterms:W3CDTF">2023-03-14T06:42:39Z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