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4" r:id="rId4"/>
    <p:sldId id="275" r:id="rId5"/>
    <p:sldId id="257" r:id="rId6"/>
    <p:sldId id="267" r:id="rId7"/>
    <p:sldId id="276" r:id="rId8"/>
    <p:sldId id="264" r:id="rId9"/>
    <p:sldId id="279" r:id="rId10"/>
    <p:sldId id="280" r:id="rId11"/>
    <p:sldId id="265" r:id="rId12"/>
    <p:sldId id="281" r:id="rId13"/>
  </p:sldIdLst>
  <p:sldSz cx="12192000" cy="6858000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CA76"/>
    <a:srgbClr val="CE9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oocpprik@yandex.ru" TargetMode="External"/><Relationship Id="rId2" Type="http://schemas.openxmlformats.org/officeDocument/2006/relationships/hyperlink" Target="mailto:ocpprik@rostob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cpprik.r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3"/>
            <a:ext cx="7766936" cy="2141587"/>
          </a:xfrm>
        </p:spPr>
        <p:txBody>
          <a:bodyPr/>
          <a:lstStyle/>
          <a:p>
            <a:pPr algn="ctr"/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Основные аспекты организации и проведения социально-психологического тестирования</a:t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259" y="4991112"/>
            <a:ext cx="7766936" cy="1096899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9029"/>
            <a:ext cx="1155091" cy="1105231"/>
          </a:xfrm>
          <a:prstGeom prst="rect">
            <a:avLst/>
          </a:prstGeom>
        </p:spPr>
      </p:pic>
      <p:pic>
        <p:nvPicPr>
          <p:cNvPr id="4" name="Picture 2" descr="https://sukpay.edu.27.ru/files/uploads/images/spt2018.jpg">
            <a:extLst>
              <a:ext uri="{FF2B5EF4-FFF2-40B4-BE49-F238E27FC236}">
                <a16:creationId xmlns:a16="http://schemas.microsoft.com/office/drawing/2014/main" id="{B32E9E12-CE25-47A0-DF5B-B91AE53CE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59" y="1126204"/>
            <a:ext cx="8378222" cy="52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86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35FAC08FC3139ECC90FDB9A7FEB9BF18.jpg">
            <a:extLst>
              <a:ext uri="{FF2B5EF4-FFF2-40B4-BE49-F238E27FC236}">
                <a16:creationId xmlns:a16="http://schemas.microsoft.com/office/drawing/2014/main" id="{F20D7E9B-40ED-ABEA-5E9D-2D4A32AED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18" y="186886"/>
            <a:ext cx="8821956" cy="625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852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b="1" dirty="0">
                <a:solidFill>
                  <a:schemeClr val="accent2">
                    <a:lumMod val="50000"/>
                  </a:schemeClr>
                </a:solidFill>
              </a:rPr>
              <a:t>Контакты Регионального оператора в Ростовской области (ГБУ РО ЦППМ и СП)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Телефон: 8 (863) 264-34- 71 </a:t>
            </a:r>
          </a:p>
          <a:p>
            <a:endParaRPr lang="ru-RU" sz="2400" dirty="0"/>
          </a:p>
          <a:p>
            <a:r>
              <a:rPr lang="ru-RU" sz="2400" dirty="0" err="1"/>
              <a:t>email</a:t>
            </a:r>
            <a:r>
              <a:rPr lang="ru-RU" sz="2400" dirty="0"/>
              <a:t>: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ocpprik@rostobr.ru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roocpprik@yandex.ru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/>
          </a:p>
          <a:p>
            <a:r>
              <a:rPr lang="ru-RU" sz="2400" dirty="0"/>
              <a:t>Информационные материалы по проведению тестирования на сайте: </a:t>
            </a:r>
            <a:r>
              <a:rPr lang="ru-RU" sz="2400" b="1" u="sng" dirty="0">
                <a:hlinkClick r:id="rId4"/>
              </a:rPr>
              <a:t>www.ocpprik.ru</a:t>
            </a:r>
            <a:endParaRPr lang="ru-RU" sz="2400" b="1" u="sng" dirty="0"/>
          </a:p>
          <a:p>
            <a:endParaRPr lang="ru-RU" sz="2400" b="1" u="sng" dirty="0"/>
          </a:p>
          <a:p>
            <a:r>
              <a:rPr lang="ru-RU" sz="2400" dirty="0"/>
              <a:t>Чат </a:t>
            </a:r>
            <a:r>
              <a:rPr lang="en-US" sz="2400" dirty="0"/>
              <a:t>WhatsApp</a:t>
            </a:r>
            <a:r>
              <a:rPr lang="ru-RU" sz="2400" dirty="0"/>
              <a:t>: 8 928 128-04-61</a:t>
            </a:r>
          </a:p>
        </p:txBody>
      </p:sp>
    </p:spTree>
    <p:extLst>
      <p:ext uri="{BB962C8B-B14F-4D97-AF65-F5344CB8AC3E}">
        <p14:creationId xmlns:p14="http://schemas.microsoft.com/office/powerpoint/2010/main" val="327861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938CA-F6F3-29F1-D4E6-1E782421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23" y="2239861"/>
            <a:ext cx="8596668" cy="96473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5492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446" y="1168879"/>
            <a:ext cx="9001504" cy="4520241"/>
          </a:xfrm>
        </p:spPr>
        <p:txBody>
          <a:bodyPr>
            <a:normAutofit/>
          </a:bodyPr>
          <a:lstStyle/>
          <a:p>
            <a:r>
              <a:rPr lang="ru-RU" sz="1900" dirty="0"/>
              <a:t>Социально-психологическое тестирование – это </a:t>
            </a:r>
            <a:r>
              <a:rPr lang="ru-RU" sz="1900" u="sng" dirty="0"/>
              <a:t>ОБЯЗАННОСТЬ </a:t>
            </a:r>
            <a:r>
              <a:rPr lang="ru-RU" sz="1900" dirty="0"/>
              <a:t>всех образовательных организаций РФ, закрепленная в «Законе об образовании РФ».</a:t>
            </a:r>
          </a:p>
          <a:p>
            <a:r>
              <a:rPr lang="ru-RU" sz="1900" dirty="0"/>
              <a:t>Социально-психологическое тестирование одно из основных компонентов профилактической работы школы и направлено на выявление группы обучающихся, испытывающих проблемы в индивидуальной, эмоционально-личностной и(или) социальной сфере.</a:t>
            </a:r>
          </a:p>
          <a:p>
            <a:r>
              <a:rPr lang="ru-RU" sz="1900" dirty="0"/>
              <a:t>Методика </a:t>
            </a:r>
            <a:r>
              <a:rPr lang="ru-RU" sz="1900" b="1" dirty="0"/>
              <a:t>не может быть </a:t>
            </a:r>
            <a:r>
              <a:rPr lang="ru-RU" sz="1900" dirty="0"/>
              <a:t>использована для формулировки заключения о наркотической или иной зависимости.</a:t>
            </a:r>
          </a:p>
          <a:p>
            <a:r>
              <a:rPr lang="ru-RU" sz="1900" dirty="0"/>
              <a:t>Индивидуальные результаты тестирования – </a:t>
            </a:r>
            <a:r>
              <a:rPr lang="ru-RU" sz="1900" b="1" dirty="0">
                <a:solidFill>
                  <a:srgbClr val="C00000"/>
                </a:solidFill>
              </a:rPr>
              <a:t>конфиденциальная персональная информация. </a:t>
            </a:r>
            <a:r>
              <a:rPr lang="ru-RU" sz="1900" dirty="0">
                <a:solidFill>
                  <a:schemeClr val="tx1"/>
                </a:solidFill>
              </a:rPr>
              <a:t>Они могут быть доступны только ограниченному количеству людей (обучающийся, родитель, педагог-психолог).</a:t>
            </a:r>
            <a:endParaRPr lang="ru-RU" sz="1900" dirty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76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35147"/>
            <a:ext cx="983411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Методика проведения социально-психологического тестирования - ЕМ СПТ 2022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46" y="1505771"/>
            <a:ext cx="4034498" cy="4905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18" y="1505771"/>
            <a:ext cx="1585097" cy="44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579" y="1610887"/>
            <a:ext cx="5868303" cy="44362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90845" y="5805577"/>
            <a:ext cx="4873925" cy="74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Время проведения тестирования: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 35 – 40 минут (один урок)</a:t>
            </a:r>
          </a:p>
        </p:txBody>
      </p:sp>
    </p:spTree>
    <p:extLst>
      <p:ext uri="{BB962C8B-B14F-4D97-AF65-F5344CB8AC3E}">
        <p14:creationId xmlns:p14="http://schemas.microsoft.com/office/powerpoint/2010/main" val="4226351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66" y="117895"/>
            <a:ext cx="10558731" cy="11588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Нормативно-правовое обеспечение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СПТ 2022 </a:t>
            </a:r>
            <a:r>
              <a:rPr lang="en-US" b="1" dirty="0">
                <a:solidFill>
                  <a:srgbClr val="C00000"/>
                </a:solidFill>
              </a:rPr>
              <a:t>www.ocpprik.ru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911" y="1582248"/>
            <a:ext cx="95191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соответствии с приказом минобразования РО №805/218/76 - 01/9-ПСР/64  от 16.08.2022г. в 55 территориях Ростовской области проводится социально-психологическое тестирование обучающихся общеобразовательных организаций, профессиональных образовательных организаций и организаций высшего образования по выявлению вероятностных предикторов возможного вовлечения школьников в потребление наркотических средств. </a:t>
            </a:r>
          </a:p>
          <a:p>
            <a:endParaRPr lang="ru-RU" dirty="0"/>
          </a:p>
          <a:p>
            <a:r>
              <a:rPr lang="ru-RU" dirty="0"/>
              <a:t>В качестве инструментария используется Единая методика социально-психологического тестирования (ЕМ СПТ – 2022) (разработчик – ФГБНУ «Центр защиты прав и интересов детей», г. Москва).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725" y="5589994"/>
            <a:ext cx="2829612" cy="78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49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9396"/>
            <a:ext cx="8596668" cy="131984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Цели, задачи социально-психологического тестирования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045" y="1449239"/>
            <a:ext cx="9463177" cy="5184474"/>
          </a:xfrm>
        </p:spPr>
        <p:txBody>
          <a:bodyPr/>
          <a:lstStyle/>
          <a:p>
            <a:r>
              <a:rPr lang="ru-RU" u="sng" dirty="0"/>
              <a:t>Цель</a:t>
            </a:r>
            <a:r>
              <a:rPr lang="ru-RU" dirty="0"/>
              <a:t>: Выявление рискогенности социально-психологических условий развития детей, повышающих риск вовлечение в незаконное употребление наркотических и психотропных веществ</a:t>
            </a:r>
          </a:p>
          <a:p>
            <a:r>
              <a:rPr lang="ru-RU" u="sng" dirty="0"/>
              <a:t>Основания для выводов</a:t>
            </a:r>
            <a:r>
              <a:rPr lang="ru-RU" dirty="0"/>
              <a:t>: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141590"/>
              </p:ext>
            </p:extLst>
          </p:nvPr>
        </p:nvGraphicFramePr>
        <p:xfrm>
          <a:off x="677334" y="2815885"/>
          <a:ext cx="8596668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ФАКТОРЫ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ФАКТОРЫ ЗАЩИТЫ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Подверженность негативному влиянию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Благополучие во взаимоотношениях с социальным окружением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Принятие аддиктивных установок социума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Активность жизненной позиции, социальная активность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Склонность к совершению необдуманных поступков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Умение говорить НЕТ</a:t>
                      </a:r>
                      <a:r>
                        <a:rPr lang="ru-RU" sz="1500" baseline="0" dirty="0"/>
                        <a:t> сомнительным предложениям</a:t>
                      </a:r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Склонность к рискованным поступкам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Психологическая устойчивость и уверенность в свих силах в трудных жизненных ситуациях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/>
                        <a:t>Трудность переживания жизненных неудач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7334" y="5883215"/>
            <a:ext cx="8596668" cy="750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ТЕСТИРОВАНИЕ НЕ ВЫЯВЛЯЕТ НАРКОПОТРЕБЛЕНИЕ И НЕ МОЖЕТ ИСПОЛЬЗОВАТЬСЯ ДЛЯ ПОСТАНОВКИ ДИАГНОЗА!!!</a:t>
            </a:r>
          </a:p>
        </p:txBody>
      </p:sp>
    </p:spTree>
    <p:extLst>
      <p:ext uri="{BB962C8B-B14F-4D97-AF65-F5344CB8AC3E}">
        <p14:creationId xmlns:p14="http://schemas.microsoft.com/office/powerpoint/2010/main" val="399741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1093" y="374921"/>
            <a:ext cx="3998183" cy="388077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96" y="895763"/>
            <a:ext cx="3398807" cy="33988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61875" y="1143004"/>
            <a:ext cx="1802920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Алкоголизм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1703" y="3420566"/>
            <a:ext cx="1802920" cy="50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Токсикомания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1417" y="301263"/>
            <a:ext cx="1621766" cy="50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Наркомания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03367" y="4189946"/>
            <a:ext cx="3267813" cy="50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Компьютерная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зависимость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8865" y="3515258"/>
            <a:ext cx="1621766" cy="50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Буллинг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36534" y="2317613"/>
            <a:ext cx="2466833" cy="508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Самоповреждение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29245" y="2237601"/>
            <a:ext cx="1802920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Суицидальное поведение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492814" y="1200803"/>
            <a:ext cx="1802920" cy="51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Агрессия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89096" y="4860000"/>
            <a:ext cx="7496354" cy="15958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Социально-психологическое тестирование – </a:t>
            </a:r>
            <a:r>
              <a:rPr lang="ru-RU" b="1" dirty="0">
                <a:solidFill>
                  <a:srgbClr val="C00000"/>
                </a:solidFill>
              </a:rPr>
              <a:t>диагностический инструмент, выявляющий затруднения в социализации у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50332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3D1A-2957-D89B-02F3-725AEE2B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840" y="312437"/>
            <a:ext cx="8596668" cy="22091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социально-психологического тестирования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2022-2023 учебном году.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C56430-EC59-997D-9320-B1A3DC8D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87" y="2182535"/>
            <a:ext cx="4330365" cy="2353918"/>
          </a:xfrm>
        </p:spPr>
      </p:pic>
      <p:pic>
        <p:nvPicPr>
          <p:cNvPr id="8" name="Объект 4">
            <a:extLst>
              <a:ext uri="{FF2B5EF4-FFF2-40B4-BE49-F238E27FC236}">
                <a16:creationId xmlns:a16="http://schemas.microsoft.com/office/drawing/2014/main" id="{B84E02D3-6B9A-DA16-BBE2-502518590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222" y="4675465"/>
            <a:ext cx="5781660" cy="187009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F4A264-FE3F-5DEE-3424-DDEF22AEC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543" y="2182535"/>
            <a:ext cx="4798470" cy="27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8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2" y="503340"/>
            <a:ext cx="5062632" cy="317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A3B20BCA-49E2-36C5-9825-5101F695E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311" y="2466363"/>
            <a:ext cx="6051998" cy="41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1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Учитель\Desktop\spt2.jpg">
            <a:extLst>
              <a:ext uri="{FF2B5EF4-FFF2-40B4-BE49-F238E27FC236}">
                <a16:creationId xmlns:a16="http://schemas.microsoft.com/office/drawing/2014/main" id="{B0EEA5A3-15D0-78BD-6479-D51695BCF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9" y="100668"/>
            <a:ext cx="8657438" cy="64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1690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11555</TotalTime>
  <Words>388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   Основные аспекты организации и проведения социально-психологического тестирования </vt:lpstr>
      <vt:lpstr>Презентация PowerPoint</vt:lpstr>
      <vt:lpstr>Методика проведения социально-психологического тестирования - ЕМ СПТ 2022 </vt:lpstr>
      <vt:lpstr>Нормативно-правовое обеспечение  СПТ 2022 www.ocpprik.ru </vt:lpstr>
      <vt:lpstr>Цели, задачи социально-психологического тестирования</vt:lpstr>
      <vt:lpstr>Презентация PowerPoint</vt:lpstr>
      <vt:lpstr>Особенности проведения социально-психологического тестирования  в 2022-2023 учебном году. </vt:lpstr>
      <vt:lpstr>Презентация PowerPoint</vt:lpstr>
      <vt:lpstr>Презентация PowerPoint</vt:lpstr>
      <vt:lpstr>Презентация PowerPoint</vt:lpstr>
      <vt:lpstr>Контакты Регионального оператора в Ростовской области (ГБУ РО ЦППМ и СП)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информационно-разъяснительной работы при подготовке и проведении социально-психологического тестирования</dc:title>
  <dc:creator>Алена</dc:creator>
  <cp:lastModifiedBy>Рита Арутюнян</cp:lastModifiedBy>
  <cp:revision>237</cp:revision>
  <cp:lastPrinted>2022-09-23T07:14:25Z</cp:lastPrinted>
  <dcterms:created xsi:type="dcterms:W3CDTF">2021-08-30T08:39:52Z</dcterms:created>
  <dcterms:modified xsi:type="dcterms:W3CDTF">2022-09-23T15:02:50Z</dcterms:modified>
</cp:coreProperties>
</file>