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9.jpeg" ContentType="image/jpe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10.jpeg" ContentType="image/jpeg"/>
  <Override PartName="/ppt/media/image11.png" ContentType="image/pn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175680"/>
            <a:ext cx="10972080" cy="621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609480" y="175680"/>
            <a:ext cx="10972080" cy="621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609480" y="175680"/>
            <a:ext cx="10972080" cy="621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175680"/>
            <a:ext cx="10972080" cy="6217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Рисунок 6" descr=""/>
          <p:cNvPicPr/>
          <p:nvPr/>
        </p:nvPicPr>
        <p:blipFill>
          <a:blip r:embed="rId2"/>
          <a:stretch/>
        </p:blipFill>
        <p:spPr>
          <a:xfrm>
            <a:off x="-1194120" y="367560"/>
            <a:ext cx="756000" cy="756000"/>
          </a:xfrm>
          <a:prstGeom prst="rect">
            <a:avLst/>
          </a:prstGeom>
          <a:ln>
            <a:noFill/>
          </a:ln>
        </p:spPr>
      </p:pic>
      <p:pic>
        <p:nvPicPr>
          <p:cNvPr id="1" name="Рисунок 6" descr="Изображение выглядит как нарядный головной убор, шлем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-1581840" y="-55080"/>
            <a:ext cx="16421040" cy="696600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6" descr=""/>
          <p:cNvPicPr/>
          <p:nvPr/>
        </p:nvPicPr>
        <p:blipFill>
          <a:blip r:embed="rId2"/>
          <a:stretch/>
        </p:blipFill>
        <p:spPr>
          <a:xfrm>
            <a:off x="-1194120" y="367560"/>
            <a:ext cx="756000" cy="756000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7" descr="Изображение выглядит как нарядный головной убор, шлем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-4020480" y="0"/>
            <a:ext cx="16421040" cy="696600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6" descr=""/>
          <p:cNvPicPr/>
          <p:nvPr/>
        </p:nvPicPr>
        <p:blipFill>
          <a:blip r:embed="rId2"/>
          <a:stretch/>
        </p:blipFill>
        <p:spPr>
          <a:xfrm>
            <a:off x="-1194120" y="367560"/>
            <a:ext cx="756000" cy="756000"/>
          </a:xfrm>
          <a:prstGeom prst="rect">
            <a:avLst/>
          </a:prstGeom>
          <a:ln>
            <a:noFill/>
          </a:ln>
        </p:spPr>
      </p:pic>
      <p:pic>
        <p:nvPicPr>
          <p:cNvPr id="81" name="Рисунок 7" descr="Изображение выглядит как нарядный головной убор, шлем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-7230600" y="-1209960"/>
            <a:ext cx="19420920" cy="8238960"/>
          </a:xfrm>
          <a:prstGeom prst="rect">
            <a:avLst/>
          </a:prstGeom>
          <a:ln>
            <a:noFill/>
          </a:ln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6" descr=""/>
          <p:cNvPicPr/>
          <p:nvPr/>
        </p:nvPicPr>
        <p:blipFill>
          <a:blip r:embed="rId2"/>
          <a:stretch/>
        </p:blipFill>
        <p:spPr>
          <a:xfrm>
            <a:off x="-1194120" y="367560"/>
            <a:ext cx="756000" cy="756000"/>
          </a:xfrm>
          <a:prstGeom prst="rect">
            <a:avLst/>
          </a:prstGeom>
          <a:ln>
            <a:noFill/>
          </a:ln>
        </p:spPr>
      </p:pic>
      <p:pic>
        <p:nvPicPr>
          <p:cNvPr id="121" name="Рисунок 7" descr="Изображение выглядит как нарядный головной убор, шлем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-4020480" y="0"/>
            <a:ext cx="16421040" cy="6966000"/>
          </a:xfrm>
          <a:prstGeom prst="rect">
            <a:avLst/>
          </a:prstGeom>
          <a:ln>
            <a:noFill/>
          </a:ln>
        </p:spPr>
      </p:pic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175680"/>
            <a:ext cx="10972080" cy="13410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29240" y="3429000"/>
            <a:ext cx="7792920" cy="23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1" name="Рисунок 5" descr=""/>
          <p:cNvPicPr/>
          <p:nvPr/>
        </p:nvPicPr>
        <p:blipFill>
          <a:blip r:embed="rId1"/>
          <a:stretch/>
        </p:blipFill>
        <p:spPr>
          <a:xfrm>
            <a:off x="-1612800" y="-44280"/>
            <a:ext cx="15597360" cy="6958440"/>
          </a:xfrm>
          <a:prstGeom prst="rect">
            <a:avLst/>
          </a:prstGeom>
          <a:ln>
            <a:noFill/>
          </a:ln>
        </p:spPr>
      </p:pic>
      <p:sp>
        <p:nvSpPr>
          <p:cNvPr id="162" name="CustomShape 2"/>
          <p:cNvSpPr/>
          <p:nvPr/>
        </p:nvSpPr>
        <p:spPr>
          <a:xfrm>
            <a:off x="-1224000" y="22680"/>
            <a:ext cx="718632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7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России славные сыны </a:t>
            </a:r>
            <a:endParaRPr b="0" lang="ru-RU" sz="7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2346840" y="36504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2"/>
          <p:cNvSpPr/>
          <p:nvPr/>
        </p:nvSpPr>
        <p:spPr>
          <a:xfrm>
            <a:off x="2346840" y="1825560"/>
            <a:ext cx="9005040" cy="434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8" name="Рисунок 3" descr=""/>
          <p:cNvPicPr/>
          <p:nvPr/>
        </p:nvPicPr>
        <p:blipFill>
          <a:blip r:embed="rId1"/>
          <a:srcRect l="19366" t="18278" r="18707" b="11272"/>
          <a:stretch/>
        </p:blipFill>
        <p:spPr>
          <a:xfrm>
            <a:off x="0" y="0"/>
            <a:ext cx="12190320" cy="7008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2346840" y="36504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2"/>
          <p:cNvSpPr/>
          <p:nvPr/>
        </p:nvSpPr>
        <p:spPr>
          <a:xfrm>
            <a:off x="2346840" y="1825560"/>
            <a:ext cx="9005040" cy="434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1" name="Рисунок 3" descr=""/>
          <p:cNvPicPr/>
          <p:nvPr/>
        </p:nvPicPr>
        <p:blipFill>
          <a:blip r:embed="rId1"/>
          <a:srcRect l="9224" t="13004" r="10250" b="5463"/>
          <a:stretch/>
        </p:blipFill>
        <p:spPr>
          <a:xfrm>
            <a:off x="0" y="0"/>
            <a:ext cx="12553560" cy="7148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-2408040" y="817812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93" name="Table 2"/>
          <p:cNvGraphicFramePr/>
          <p:nvPr/>
        </p:nvGraphicFramePr>
        <p:xfrm>
          <a:off x="-1828800" y="8011800"/>
          <a:ext cx="9935640" cy="3816360"/>
        </p:xfrm>
        <a:graphic>
          <a:graphicData uri="http://schemas.openxmlformats.org/drawingml/2006/table">
            <a:tbl>
              <a:tblPr/>
              <a:tblGrid>
                <a:gridCol w="2484000"/>
                <a:gridCol w="2484000"/>
                <a:gridCol w="2484000"/>
                <a:gridCol w="2484000"/>
              </a:tblGrid>
              <a:tr h="54504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Заголовок 1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solidFill>
                      <a:srgbClr val="82695e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Заголовок 2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solidFill>
                      <a:srgbClr val="82695e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Заголовок 3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solidFill>
                      <a:srgbClr val="82695e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ffffff"/>
                          </a:solidFill>
                          <a:latin typeface="Calibri"/>
                          <a:ea typeface="DejaVu Sans"/>
                        </a:rPr>
                        <a:t>Заголовок 4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solidFill>
                      <a:srgbClr val="82695e"/>
                    </a:solidFill>
                  </a:tcPr>
                </a:tc>
              </a:tr>
              <a:tr h="54504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01.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</a:tr>
              <a:tr h="54504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02.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</a:tr>
              <a:tr h="54504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03.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</a:tr>
              <a:tr h="54504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04.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</a:tr>
              <a:tr h="54504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05.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</a:tr>
              <a:tr h="54648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06.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Вставьте текст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noFill/>
                  </a:tcPr>
                </a:tc>
              </a:tr>
            </a:tbl>
          </a:graphicData>
        </a:graphic>
      </p:graphicFrame>
      <p:graphicFrame>
        <p:nvGraphicFramePr>
          <p:cNvPr id="194" name="Table 3"/>
          <p:cNvGraphicFramePr/>
          <p:nvPr/>
        </p:nvGraphicFramePr>
        <p:xfrm>
          <a:off x="1566360" y="-914400"/>
          <a:ext cx="8681400" cy="7043040"/>
        </p:xfrm>
        <a:graphic>
          <a:graphicData uri="http://schemas.openxmlformats.org/drawingml/2006/table">
            <a:tbl>
              <a:tblPr/>
              <a:tblGrid>
                <a:gridCol w="570240"/>
                <a:gridCol w="4341600"/>
                <a:gridCol w="1117440"/>
                <a:gridCol w="2652480"/>
              </a:tblGrid>
              <a:tr h="4129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№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Кол-во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Инвентарный номер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5731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Витрина центральная восьмиугольная 2,086х2,085х2м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4101360003286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5922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Витрина низкая 0,85х0,8х0,5м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4101360003285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7689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Интерактивная стойка со встроенным планшетом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4101360001099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5922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Витрина стеклянная 2х0,8х0,5м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4101360003282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5432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Инсталляции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4101360003275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5922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Штендера "Портрет Кожедуба И. Н"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34920" rIns="3492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4101360003279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5922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7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Интерактивный программно-аппаратный комплекс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34920" rIns="3492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4101360001195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5922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8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Доска маркерная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34920" rIns="3492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41012600013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5922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9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Шкаф выставочный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4101360000131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6037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10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Демонстрационная выставочная витрина музея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34920" rIns="3492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41013600124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34920" marR="3492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58824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Шкаф телекоммуникационный ЦМО 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41013600039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2346840" y="-169236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2"/>
          <p:cNvSpPr/>
          <p:nvPr/>
        </p:nvSpPr>
        <p:spPr>
          <a:xfrm>
            <a:off x="2346840" y="1572840"/>
            <a:ext cx="9005040" cy="371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197" name="Рисунок 159" descr=""/>
          <p:cNvPicPr/>
          <p:nvPr/>
        </p:nvPicPr>
        <p:blipFill>
          <a:blip r:embed="rId1"/>
          <a:stretch/>
        </p:blipFill>
        <p:spPr>
          <a:xfrm>
            <a:off x="288000" y="216000"/>
            <a:ext cx="5656680" cy="4175280"/>
          </a:xfrm>
          <a:prstGeom prst="rect">
            <a:avLst/>
          </a:prstGeom>
          <a:ln>
            <a:noFill/>
          </a:ln>
        </p:spPr>
      </p:pic>
      <p:pic>
        <p:nvPicPr>
          <p:cNvPr id="198" name="Рисунок 160" descr=""/>
          <p:cNvPicPr/>
          <p:nvPr/>
        </p:nvPicPr>
        <p:blipFill>
          <a:blip r:embed="rId2"/>
          <a:stretch/>
        </p:blipFill>
        <p:spPr>
          <a:xfrm>
            <a:off x="6048000" y="216000"/>
            <a:ext cx="5975280" cy="4207680"/>
          </a:xfrm>
          <a:prstGeom prst="rect">
            <a:avLst/>
          </a:prstGeom>
          <a:ln>
            <a:noFill/>
          </a:ln>
        </p:spPr>
      </p:pic>
      <p:sp>
        <p:nvSpPr>
          <p:cNvPr id="199" name="CustomShape 3"/>
          <p:cNvSpPr/>
          <p:nvPr/>
        </p:nvSpPr>
        <p:spPr>
          <a:xfrm>
            <a:off x="2346840" y="4707720"/>
            <a:ext cx="850788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Рекреация 4 этаж, переходная галерея, комната с проектором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2346840" y="-169236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2"/>
          <p:cNvSpPr/>
          <p:nvPr/>
        </p:nvSpPr>
        <p:spPr>
          <a:xfrm>
            <a:off x="2346840" y="1572840"/>
            <a:ext cx="9005040" cy="371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202" name="Рисунок 165" descr=""/>
          <p:cNvPicPr/>
          <p:nvPr/>
        </p:nvPicPr>
        <p:blipFill>
          <a:blip r:embed="rId1"/>
          <a:stretch/>
        </p:blipFill>
        <p:spPr>
          <a:xfrm>
            <a:off x="432000" y="144000"/>
            <a:ext cx="3167640" cy="4103640"/>
          </a:xfrm>
          <a:prstGeom prst="rect">
            <a:avLst/>
          </a:prstGeom>
          <a:ln>
            <a:noFill/>
          </a:ln>
        </p:spPr>
      </p:pic>
      <p:pic>
        <p:nvPicPr>
          <p:cNvPr id="203" name="Рисунок 166" descr=""/>
          <p:cNvPicPr/>
          <p:nvPr/>
        </p:nvPicPr>
        <p:blipFill>
          <a:blip r:embed="rId2"/>
          <a:stretch/>
        </p:blipFill>
        <p:spPr>
          <a:xfrm>
            <a:off x="3024000" y="144000"/>
            <a:ext cx="5327640" cy="4103640"/>
          </a:xfrm>
          <a:prstGeom prst="rect">
            <a:avLst/>
          </a:prstGeom>
          <a:ln>
            <a:noFill/>
          </a:ln>
        </p:spPr>
      </p:pic>
      <p:pic>
        <p:nvPicPr>
          <p:cNvPr id="204" name="Рисунок 167" descr=""/>
          <p:cNvPicPr/>
          <p:nvPr/>
        </p:nvPicPr>
        <p:blipFill>
          <a:blip r:embed="rId3"/>
          <a:stretch/>
        </p:blipFill>
        <p:spPr>
          <a:xfrm>
            <a:off x="8208000" y="144000"/>
            <a:ext cx="3527640" cy="4103640"/>
          </a:xfrm>
          <a:prstGeom prst="rect">
            <a:avLst/>
          </a:prstGeom>
          <a:ln>
            <a:noFill/>
          </a:ln>
        </p:spPr>
      </p:pic>
      <p:sp>
        <p:nvSpPr>
          <p:cNvPr id="205" name="CustomShape 3"/>
          <p:cNvSpPr/>
          <p:nvPr/>
        </p:nvSpPr>
        <p:spPr>
          <a:xfrm>
            <a:off x="3237120" y="4572000"/>
            <a:ext cx="722448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MS Gothic"/>
              </a:rPr>
              <a:t>Места хранения и экспонирования подлинных музейных предметов 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2346840" y="-169236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2"/>
          <p:cNvSpPr/>
          <p:nvPr/>
        </p:nvSpPr>
        <p:spPr>
          <a:xfrm>
            <a:off x="2346840" y="1572840"/>
            <a:ext cx="9005040" cy="371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68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208" name="Рисунок 171" descr=""/>
          <p:cNvPicPr/>
          <p:nvPr/>
        </p:nvPicPr>
        <p:blipFill>
          <a:blip r:embed="rId1"/>
          <a:stretch/>
        </p:blipFill>
        <p:spPr>
          <a:xfrm>
            <a:off x="0" y="144000"/>
            <a:ext cx="6191640" cy="4607640"/>
          </a:xfrm>
          <a:prstGeom prst="rect">
            <a:avLst/>
          </a:prstGeom>
          <a:ln>
            <a:noFill/>
          </a:ln>
        </p:spPr>
      </p:pic>
      <p:pic>
        <p:nvPicPr>
          <p:cNvPr id="209" name="Рисунок 172" descr=""/>
          <p:cNvPicPr/>
          <p:nvPr/>
        </p:nvPicPr>
        <p:blipFill>
          <a:blip r:embed="rId2"/>
          <a:stretch/>
        </p:blipFill>
        <p:spPr>
          <a:xfrm>
            <a:off x="5832000" y="144000"/>
            <a:ext cx="6252480" cy="4539600"/>
          </a:xfrm>
          <a:prstGeom prst="rect">
            <a:avLst/>
          </a:prstGeom>
          <a:ln>
            <a:noFill/>
          </a:ln>
        </p:spPr>
      </p:pic>
      <p:sp>
        <p:nvSpPr>
          <p:cNvPr id="210" name="CustomShape 3"/>
          <p:cNvSpPr/>
          <p:nvPr/>
        </p:nvSpPr>
        <p:spPr>
          <a:xfrm>
            <a:off x="2346840" y="4906800"/>
            <a:ext cx="772020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ffffff"/>
                </a:solidFill>
                <a:latin typeface="Times New Roman"/>
                <a:ea typeface="MS Gothic"/>
              </a:rPr>
              <a:t>Обеспечение системы сохранности и документирования музейного фонда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2346840" y="-169236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2"/>
          <p:cNvSpPr/>
          <p:nvPr/>
        </p:nvSpPr>
        <p:spPr>
          <a:xfrm>
            <a:off x="2346840" y="1898640"/>
            <a:ext cx="9005040" cy="371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515880" indent="-514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Директор МБОУ «Школа № 75»</a:t>
            </a:r>
            <a:endParaRPr b="0" lang="ru-RU" sz="3600" spc="-1" strike="noStrike">
              <a:latin typeface="Arial"/>
            </a:endParaRPr>
          </a:p>
          <a:p>
            <a:pPr marL="515880" indent="-514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Заместитель директора по ВР</a:t>
            </a:r>
            <a:endParaRPr b="0" lang="ru-RU" sz="3600" spc="-1" strike="noStrike">
              <a:latin typeface="Arial"/>
            </a:endParaRPr>
          </a:p>
          <a:p>
            <a:pPr marL="515880" indent="-514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Руководитель музея </a:t>
            </a:r>
            <a:endParaRPr b="0" lang="ru-RU" sz="3600" spc="-1" strike="noStrike">
              <a:latin typeface="Arial"/>
            </a:endParaRPr>
          </a:p>
          <a:p>
            <a:pPr marL="515880" indent="-514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Учителя истории</a:t>
            </a:r>
            <a:endParaRPr b="0" lang="ru-RU" sz="3600" spc="-1" strike="noStrike">
              <a:latin typeface="Arial"/>
            </a:endParaRPr>
          </a:p>
          <a:p>
            <a:pPr marL="515880" indent="-514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Обучающиеся школы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3600" spc="-1" strike="noStrike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3820680" y="334800"/>
            <a:ext cx="5468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MS Gothic"/>
              </a:rPr>
              <a:t>Управление проектом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2346840" y="-169236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2"/>
          <p:cNvSpPr/>
          <p:nvPr/>
        </p:nvSpPr>
        <p:spPr>
          <a:xfrm>
            <a:off x="2346840" y="1572840"/>
            <a:ext cx="9005040" cy="371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ffffff"/>
                </a:solidFill>
                <a:latin typeface="Times New Roman"/>
                <a:ea typeface="MS Gothic"/>
              </a:rPr>
              <a:t>Открытие музея и получение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ffffff"/>
                </a:solidFill>
                <a:latin typeface="Times New Roman"/>
                <a:ea typeface="MS Gothic"/>
              </a:rPr>
              <a:t>сертификата к 1.09.22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216" name="CustomShape 3"/>
          <p:cNvSpPr/>
          <p:nvPr/>
        </p:nvSpPr>
        <p:spPr>
          <a:xfrm>
            <a:off x="3702960" y="452520"/>
            <a:ext cx="54406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MS Gothic"/>
              </a:rPr>
              <a:t>Ожидаемый</a:t>
            </a:r>
            <a:r>
              <a:rPr b="0" lang="ru-RU" sz="1800" spc="-1" strike="noStrike">
                <a:solidFill>
                  <a:srgbClr val="ffffff"/>
                </a:solidFill>
                <a:latin typeface="Times New Roman"/>
                <a:ea typeface="MS Gothic"/>
              </a:rPr>
              <a:t> 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MS Gothic"/>
              </a:rPr>
              <a:t>результат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609480" y="569160"/>
            <a:ext cx="10972080" cy="553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Возможные риски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1722960" y="1805040"/>
            <a:ext cx="10091520" cy="324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MS Gothic"/>
              </a:rPr>
              <a:t>Задержка в обеспечении материально-технической базы</a:t>
            </a: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 b="0" lang="ru-RU" sz="3600" spc="-1" strike="noStrike">
              <a:latin typeface="Arial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MS Gothic"/>
              </a:rPr>
              <a:t>Медленное заполнение фонда подлинных музейных экспонатов</a:t>
            </a:r>
            <a:endParaRPr b="0" lang="ru-RU" sz="3600" spc="-1" strike="noStrike">
              <a:latin typeface="Arial"/>
            </a:endParaRPr>
          </a:p>
          <a:p>
            <a:pPr marL="514440" indent="-51408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StarSymbol"/>
              <a:buAutoNum type="arabicPeriod"/>
            </a:pPr>
            <a:r>
              <a:rPr b="0" lang="ru-RU" sz="3600" spc="-1" strike="noStrike">
                <a:solidFill>
                  <a:srgbClr val="ffffff"/>
                </a:solidFill>
                <a:latin typeface="Times New Roman"/>
                <a:ea typeface="MS Gothic"/>
              </a:rPr>
              <a:t>Незаинтересованность обучающимися в музейной деятельности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2346840" y="36504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4" name="Рисунок 6" descr=""/>
          <p:cNvPicPr/>
          <p:nvPr/>
        </p:nvPicPr>
        <p:blipFill>
          <a:blip r:embed="rId1"/>
          <a:stretch/>
        </p:blipFill>
        <p:spPr>
          <a:xfrm>
            <a:off x="-4064040" y="-108000"/>
            <a:ext cx="16444800" cy="7072200"/>
          </a:xfrm>
          <a:prstGeom prst="rect">
            <a:avLst/>
          </a:prstGeom>
          <a:ln>
            <a:noFill/>
          </a:ln>
        </p:spPr>
      </p:pic>
      <p:sp>
        <p:nvSpPr>
          <p:cNvPr id="165" name="CustomShape 2"/>
          <p:cNvSpPr/>
          <p:nvPr/>
        </p:nvSpPr>
        <p:spPr>
          <a:xfrm>
            <a:off x="1593360" y="0"/>
            <a:ext cx="9005040" cy="434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1440" algn="ctr">
              <a:lnSpc>
                <a:spcPct val="90000"/>
              </a:lnSpc>
              <a:spcBef>
                <a:spcPts val="1001"/>
              </a:spcBef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МБОУ «Школа №75» имени трижды героя Советского Союза, маршала авиации Кожедуба И.Н.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2283480" y="-169236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2"/>
          <p:cNvSpPr/>
          <p:nvPr/>
        </p:nvSpPr>
        <p:spPr>
          <a:xfrm>
            <a:off x="2283480" y="546480"/>
            <a:ext cx="9287280" cy="51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1000"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ru-RU" sz="8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ЦЕЛИ МУЗЕЯ</a:t>
            </a:r>
            <a:endParaRPr b="0" lang="ru-RU" sz="8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8600" spc="-1" strike="noStrike"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ru-RU" sz="8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1</a:t>
            </a:r>
            <a:r>
              <a:rPr b="0" lang="ru-RU" sz="9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. Воспитание подрастающего поколения в духе патриотизма и гражданственности, ответственного отношения к культурно— историческому наследию своей страны.</a:t>
            </a:r>
            <a:endParaRPr b="0" lang="ru-RU" sz="9600" spc="-1" strike="noStrike">
              <a:latin typeface="Arial"/>
            </a:endParaRPr>
          </a:p>
          <a:p>
            <a:pPr>
              <a:lnSpc>
                <a:spcPct val="120000"/>
              </a:lnSpc>
            </a:pPr>
            <a:endParaRPr b="0" lang="ru-RU" sz="9600" spc="-1" strike="noStrike"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ru-RU" sz="9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2. Сохранение исторической памяти и наследия, развитие интереса к истории своего народа.</a:t>
            </a:r>
            <a:endParaRPr b="0" lang="ru-RU" sz="9600" spc="-1" strike="noStrike">
              <a:latin typeface="Arial"/>
            </a:endParaRPr>
          </a:p>
          <a:p>
            <a:pPr>
              <a:lnSpc>
                <a:spcPct val="120000"/>
              </a:lnSpc>
            </a:pPr>
            <a:endParaRPr b="0" lang="ru-RU" sz="9600" spc="-1" strike="noStrike"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ru-RU" sz="9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3. Укрепление нравственных позиций учащихся, чувства собственного достоинства, гордости за свою  Отчизну.</a:t>
            </a:r>
            <a:endParaRPr b="0" lang="ru-RU" sz="9600" spc="-1" strike="noStrike">
              <a:latin typeface="Arial"/>
            </a:endParaRPr>
          </a:p>
          <a:p>
            <a:pPr>
              <a:lnSpc>
                <a:spcPct val="120000"/>
              </a:lnSpc>
            </a:pPr>
            <a:endParaRPr b="0" lang="ru-RU" sz="9600" spc="-1" strike="noStrike"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ru-RU" sz="96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4. Формирование личности обучающихся на основе исторических, краеведческих, культурных примеров и традиций.</a:t>
            </a:r>
            <a:endParaRPr b="0" lang="ru-RU" sz="9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9600" spc="-1" strike="noStrike"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2322720" y="-92160"/>
            <a:ext cx="1796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2512080" y="-171756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2"/>
          <p:cNvSpPr/>
          <p:nvPr/>
        </p:nvSpPr>
        <p:spPr>
          <a:xfrm>
            <a:off x="2396520" y="447840"/>
            <a:ext cx="9005040" cy="561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ЗАДАЧИ МУЗЕЯ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1. Определение основных направлений деятельности музея.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2. Организация поисковой деятельности.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3. Организация экскурсионной и научно исследовательской работы.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4. Комплектование фондов музея.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5. Создание экспозиций.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3953520" y="6492240"/>
            <a:ext cx="422568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838080" y="-295200"/>
            <a:ext cx="1051380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173" name="Table 2"/>
          <p:cNvGraphicFramePr/>
          <p:nvPr/>
        </p:nvGraphicFramePr>
        <p:xfrm>
          <a:off x="910800" y="-295560"/>
          <a:ext cx="9061920" cy="6037920"/>
        </p:xfrm>
        <a:graphic>
          <a:graphicData uri="http://schemas.openxmlformats.org/drawingml/2006/table">
            <a:tbl>
              <a:tblPr/>
              <a:tblGrid>
                <a:gridCol w="4046760"/>
                <a:gridCol w="3340440"/>
                <a:gridCol w="1675080"/>
              </a:tblGrid>
              <a:tr h="47700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Вопросы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Варианты ответов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Результаты</a:t>
                      </a:r>
                      <a:r>
                        <a:rPr b="0" lang="ru-RU" sz="20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64296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1.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Нужен ли музей в школе?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87%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147708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2.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Зачем нужен музей в школе?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Чем мы хуже других школ/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Это возможность оставить память о себе/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Интересно узнавать историю Родины не только на уроках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17%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23%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60%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120312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3.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Хотелось ли вам принять участие в создании музея?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b="0" lang="ru-RU" sz="20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61%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122076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4.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Как вы считаете музей должен быть военно-историческим или краеведческим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военно-историческим/краеведческим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62%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  <a:tr h="1017360">
                <a:tc>
                  <a:txBody>
                    <a:bodyPr lIns="102600" rIns="1026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5.</a:t>
                      </a:r>
                      <a:r>
                        <a:rPr b="0" lang="ru-RU" sz="18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Чтобы вы хотели увидеть в школьном музее?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  <a:tc>
                  <a:tcPr marL="102600" marR="102600">
                    <a:lnL w="12240">
                      <a:solidFill>
                        <a:srgbClr val="ce8d3e"/>
                      </a:solidFill>
                    </a:lnL>
                    <a:lnR w="12240">
                      <a:solidFill>
                        <a:srgbClr val="ce8d3e"/>
                      </a:solidFill>
                    </a:lnR>
                    <a:lnT w="12240">
                      <a:solidFill>
                        <a:srgbClr val="ce8d3e"/>
                      </a:solidFill>
                    </a:lnT>
                    <a:lnB w="12240">
                      <a:solidFill>
                        <a:srgbClr val="ce8d3e"/>
                      </a:solidFill>
                    </a:lnB>
                    <a:solidFill>
                      <a:srgbClr val="f6ede8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2346840" y="36504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2"/>
          <p:cNvSpPr/>
          <p:nvPr/>
        </p:nvSpPr>
        <p:spPr>
          <a:xfrm>
            <a:off x="2346840" y="1825560"/>
            <a:ext cx="9005040" cy="434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Рисунок 6" descr=""/>
          <p:cNvPicPr/>
          <p:nvPr/>
        </p:nvPicPr>
        <p:blipFill>
          <a:blip r:embed="rId1"/>
          <a:srcRect l="13906" t="4567" r="14118" b="8234"/>
          <a:stretch/>
        </p:blipFill>
        <p:spPr>
          <a:xfrm>
            <a:off x="-266760" y="0"/>
            <a:ext cx="12710880" cy="6954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29240" y="3429000"/>
            <a:ext cx="7792920" cy="238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8" name="Рисунок 5" descr=""/>
          <p:cNvPicPr/>
          <p:nvPr/>
        </p:nvPicPr>
        <p:blipFill>
          <a:blip r:embed="rId1"/>
          <a:stretch/>
        </p:blipFill>
        <p:spPr>
          <a:xfrm>
            <a:off x="-1612800" y="-44280"/>
            <a:ext cx="15597360" cy="6958440"/>
          </a:xfrm>
          <a:prstGeom prst="rect">
            <a:avLst/>
          </a:prstGeom>
          <a:ln>
            <a:noFill/>
          </a:ln>
        </p:spPr>
      </p:pic>
      <p:sp>
        <p:nvSpPr>
          <p:cNvPr id="179" name="CustomShape 2"/>
          <p:cNvSpPr/>
          <p:nvPr/>
        </p:nvSpPr>
        <p:spPr>
          <a:xfrm>
            <a:off x="432720" y="21240"/>
            <a:ext cx="7186320" cy="22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7200" spc="-1" strike="noStrike">
                <a:solidFill>
                  <a:srgbClr val="000000"/>
                </a:solidFill>
                <a:latin typeface="Calibri"/>
                <a:ea typeface="DejaVu Sans"/>
              </a:rPr>
              <a:t>России славные сыны </a:t>
            </a:r>
            <a:endParaRPr b="0" lang="ru-RU" sz="7200" spc="-1" strike="noStrike">
              <a:latin typeface="Arial"/>
            </a:endParaRPr>
          </a:p>
        </p:txBody>
      </p:sp>
      <p:pic>
        <p:nvPicPr>
          <p:cNvPr id="180" name="Рисунок 11" descr=""/>
          <p:cNvPicPr/>
          <p:nvPr/>
        </p:nvPicPr>
        <p:blipFill>
          <a:blip r:embed="rId2"/>
          <a:stretch/>
        </p:blipFill>
        <p:spPr>
          <a:xfrm>
            <a:off x="-145080" y="-89280"/>
            <a:ext cx="12335040" cy="7003440"/>
          </a:xfrm>
          <a:prstGeom prst="rect">
            <a:avLst/>
          </a:prstGeom>
          <a:ln>
            <a:noFill/>
          </a:ln>
        </p:spPr>
      </p:pic>
      <p:sp>
        <p:nvSpPr>
          <p:cNvPr id="181" name="CustomShape 3"/>
          <p:cNvSpPr/>
          <p:nvPr/>
        </p:nvSpPr>
        <p:spPr>
          <a:xfrm flipH="1">
            <a:off x="6094440" y="4622760"/>
            <a:ext cx="6094080" cy="191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6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«России славные сыны»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2021040" y="396360"/>
            <a:ext cx="9005040" cy="166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Источники формирования музейных фондов (в т. ч. фактически имеющиеся)</a:t>
            </a:r>
            <a:br/>
            <a:endParaRPr b="0" lang="ru-RU" sz="4000" spc="-1" strike="noStrike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1466640" y="1745280"/>
            <a:ext cx="10887840" cy="49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1800" spc="-1" strike="noStrike">
              <a:latin typeface="Arial"/>
            </a:endParaRPr>
          </a:p>
          <a:p>
            <a:pPr marL="1440">
              <a:lnSpc>
                <a:spcPct val="90000"/>
              </a:lnSpc>
              <a:spcBef>
                <a:spcPts val="1001"/>
              </a:spcBef>
            </a:pPr>
            <a:r>
              <a:rPr b="0" lang="ru-RU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1</a:t>
            </a:r>
            <a:r>
              <a:rPr b="0" lang="ru-RU" sz="4000" spc="-1" strike="noStrike">
                <a:solidFill>
                  <a:srgbClr val="ffffff"/>
                </a:solidFill>
                <a:latin typeface="Calibri"/>
                <a:ea typeface="DejaVu Sans"/>
              </a:rPr>
              <a:t>. </a:t>
            </a:r>
            <a:r>
              <a:rPr b="0" lang="ru-RU" sz="2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Поисковая деятельность учителей школы и обучающихся МБОУ «Школа№75»</a:t>
            </a:r>
            <a:endParaRPr b="0" lang="ru-RU" sz="2800" spc="-1" strike="noStrike">
              <a:latin typeface="Arial"/>
            </a:endParaRPr>
          </a:p>
          <a:p>
            <a:pPr marL="1440"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  <a:p>
            <a:pPr marL="1440">
              <a:lnSpc>
                <a:spcPct val="90000"/>
              </a:lnSpc>
              <a:spcBef>
                <a:spcPts val="1001"/>
              </a:spcBef>
            </a:pPr>
            <a:r>
              <a:rPr b="0" lang="ru-RU" sz="2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2. Сотрудничество с РРПОО «Поисковый отряд «Родина», «Донской фронт»</a:t>
            </a:r>
            <a:endParaRPr b="0" lang="ru-RU" sz="2800" spc="-1" strike="noStrike">
              <a:latin typeface="Arial"/>
            </a:endParaRPr>
          </a:p>
          <a:p>
            <a:pPr marL="1440"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  <a:p>
            <a:pPr marL="1440">
              <a:lnSpc>
                <a:spcPct val="90000"/>
              </a:lnSpc>
              <a:spcBef>
                <a:spcPts val="1001"/>
              </a:spcBef>
            </a:pPr>
            <a:r>
              <a:rPr b="0" lang="ru-RU" sz="28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3. Коллекция учителя истории Емельяновой Н.Н.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2346840" y="365040"/>
            <a:ext cx="9005040" cy="132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5" name="Объект 3" descr=""/>
          <p:cNvPicPr/>
          <p:nvPr/>
        </p:nvPicPr>
        <p:blipFill>
          <a:blip r:embed="rId1"/>
          <a:srcRect l="21315" t="15195" r="21907" b="8227"/>
          <a:stretch/>
        </p:blipFill>
        <p:spPr>
          <a:xfrm>
            <a:off x="1486080" y="211320"/>
            <a:ext cx="10705680" cy="6646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</TotalTime>
  <Application>LibreOffice/6.3.0.4$Windows_X86_64 LibreOffice_project/057fc023c990d676a43019934386b85b21a9ee99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2021-12-04T11:10:54Z</dcterms:created>
  <dc:creator>User Obstinate</dc:creator>
  <dc:description/>
  <dc:language>ru-RU</dc:language>
  <cp:lastModifiedBy/>
  <dcterms:modified xsi:type="dcterms:W3CDTF">2022-04-01T09:02:43Z</dcterms:modified>
  <cp:revision>30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18</vt:i4>
  </property>
</Properties>
</file>